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59" r:id="rId5"/>
    <p:sldId id="260" r:id="rId6"/>
    <p:sldId id="261" r:id="rId7"/>
    <p:sldId id="262" r:id="rId8"/>
    <p:sldId id="264" r:id="rId9"/>
    <p:sldId id="274" r:id="rId10"/>
    <p:sldId id="270" r:id="rId11"/>
    <p:sldId id="265" r:id="rId12"/>
    <p:sldId id="275" r:id="rId13"/>
    <p:sldId id="272" r:id="rId14"/>
    <p:sldId id="263" r:id="rId15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3"/>
    <p:restoredTop sz="96259"/>
  </p:normalViewPr>
  <p:slideViewPr>
    <p:cSldViewPr>
      <p:cViewPr varScale="1">
        <p:scale>
          <a:sx n="108" d="100"/>
          <a:sy n="108" d="100"/>
        </p:scale>
        <p:origin x="2160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DCA52-1BE6-7F45-B6BF-0FFBDD70ED0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6C98D-760D-8649-A61C-01F3F78D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1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www.ikomia.ai</a:t>
            </a:r>
            <a:r>
              <a:rPr lang="en-US" dirty="0"/>
              <a:t>/blog/deep-sort-object-tracking-guide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6C98D-760D-8649-A61C-01F3F78D15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7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9A963-30F0-2D3A-80BB-B8BE55C0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490C99-1195-03AE-EC97-21024F4D7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DFEF4-FFB8-0D44-F3FF-68E0B6510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C725-8536-FEBB-FD94-2A963DBA7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6C98D-760D-8649-A61C-01F3F78D15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9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6C98D-760D-8649-A61C-01F3F78D15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3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6C98D-760D-8649-A61C-01F3F78D15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84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6C98D-760D-8649-A61C-01F3F78D15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511969" y="6206770"/>
            <a:ext cx="38735" cy="220345"/>
          </a:xfrm>
          <a:custGeom>
            <a:avLst/>
            <a:gdLst/>
            <a:ahLst/>
            <a:cxnLst/>
            <a:rect l="l" t="t" r="r" b="b"/>
            <a:pathLst>
              <a:path w="38734" h="220345">
                <a:moveTo>
                  <a:pt x="38430" y="0"/>
                </a:moveTo>
                <a:lnTo>
                  <a:pt x="0" y="0"/>
                </a:lnTo>
                <a:lnTo>
                  <a:pt x="0" y="220221"/>
                </a:lnTo>
                <a:lnTo>
                  <a:pt x="38430" y="220221"/>
                </a:lnTo>
                <a:lnTo>
                  <a:pt x="38430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6576" y="6158484"/>
            <a:ext cx="499872" cy="17678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000" y="1333500"/>
            <a:ext cx="4242816" cy="50927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761364" y="2668918"/>
            <a:ext cx="140335" cy="3757295"/>
          </a:xfrm>
          <a:custGeom>
            <a:avLst/>
            <a:gdLst/>
            <a:ahLst/>
            <a:cxnLst/>
            <a:rect l="l" t="t" r="r" b="b"/>
            <a:pathLst>
              <a:path w="140335" h="3757295">
                <a:moveTo>
                  <a:pt x="140157" y="0"/>
                </a:moveTo>
                <a:lnTo>
                  <a:pt x="0" y="0"/>
                </a:lnTo>
                <a:lnTo>
                  <a:pt x="0" y="3757281"/>
                </a:lnTo>
                <a:lnTo>
                  <a:pt x="140157" y="3757281"/>
                </a:lnTo>
                <a:lnTo>
                  <a:pt x="140157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511969" y="6206770"/>
            <a:ext cx="38735" cy="220345"/>
          </a:xfrm>
          <a:custGeom>
            <a:avLst/>
            <a:gdLst/>
            <a:ahLst/>
            <a:cxnLst/>
            <a:rect l="l" t="t" r="r" b="b"/>
            <a:pathLst>
              <a:path w="38734" h="220345">
                <a:moveTo>
                  <a:pt x="38430" y="0"/>
                </a:moveTo>
                <a:lnTo>
                  <a:pt x="0" y="0"/>
                </a:lnTo>
                <a:lnTo>
                  <a:pt x="0" y="220221"/>
                </a:lnTo>
                <a:lnTo>
                  <a:pt x="38430" y="220221"/>
                </a:lnTo>
                <a:lnTo>
                  <a:pt x="38430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26576" y="6158483"/>
            <a:ext cx="499872" cy="1767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84994" y="1619590"/>
            <a:ext cx="3088411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4906" y="2433654"/>
            <a:ext cx="7572375" cy="3780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3772" y="6199031"/>
            <a:ext cx="134620" cy="121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jreddie.com/yolo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ikomia.ai/blog/deep-sort-object-tracking-guide#what-is-deep-sort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ikomia.ai/blog/deep-sort-object-tracking-guide#what-is-deep-so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21911" y="3809778"/>
            <a:ext cx="1325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Name: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Xujia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Qin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1911" y="4230402"/>
            <a:ext cx="3094355" cy="4559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b="1" spc="-10" dirty="0">
                <a:latin typeface="Arial"/>
                <a:cs typeface="Arial"/>
              </a:rPr>
              <a:t>Affiliation: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Khoury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School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Computer Science,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Northeastern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University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21911" y="4867434"/>
            <a:ext cx="13887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Date: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0</a:t>
            </a:r>
            <a:r>
              <a:rPr lang="en-US" altLang="zh-CN" sz="1400" spc="-10" dirty="0">
                <a:latin typeface="Arial"/>
                <a:cs typeface="Arial"/>
              </a:rPr>
              <a:t>6</a:t>
            </a:r>
            <a:r>
              <a:rPr sz="1400" spc="-10" dirty="0">
                <a:latin typeface="Arial"/>
                <a:cs typeface="Arial"/>
              </a:rPr>
              <a:t>/</a:t>
            </a:r>
            <a:r>
              <a:rPr lang="en-US" altLang="zh-CN" sz="1400" spc="-10" dirty="0">
                <a:latin typeface="Arial"/>
                <a:cs typeface="Arial"/>
              </a:rPr>
              <a:t>17</a:t>
            </a:r>
            <a:r>
              <a:rPr lang="en-US" sz="1400" spc="-10" dirty="0">
                <a:latin typeface="Arial"/>
                <a:cs typeface="Arial"/>
              </a:rPr>
              <a:t>/</a:t>
            </a:r>
            <a:r>
              <a:rPr sz="1400" spc="-10" dirty="0">
                <a:latin typeface="Arial"/>
                <a:cs typeface="Arial"/>
              </a:rPr>
              <a:t>2025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8000" y="1333500"/>
            <a:ext cx="4253865" cy="2483244"/>
          </a:xfrm>
          <a:prstGeom prst="rect">
            <a:avLst/>
          </a:prstGeom>
          <a:solidFill>
            <a:srgbClr val="FFFFFF">
              <a:alpha val="1489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1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536575" marR="946785">
              <a:lnSpc>
                <a:spcPct val="98800"/>
              </a:lnSpc>
              <a:spcBef>
                <a:spcPts val="5"/>
              </a:spcBef>
            </a:pPr>
            <a:r>
              <a:rPr sz="2400" spc="160" dirty="0"/>
              <a:t>Object</a:t>
            </a:r>
            <a:r>
              <a:rPr sz="2400" spc="50" dirty="0"/>
              <a:t> </a:t>
            </a:r>
            <a:r>
              <a:rPr sz="2400" spc="160" dirty="0"/>
              <a:t>Detection</a:t>
            </a:r>
            <a:r>
              <a:rPr sz="2400" spc="55" dirty="0"/>
              <a:t> </a:t>
            </a:r>
            <a:br>
              <a:rPr lang="en-US" sz="2400" spc="55" dirty="0"/>
            </a:br>
            <a:r>
              <a:rPr sz="2400" spc="-50" dirty="0"/>
              <a:t>&amp; </a:t>
            </a:r>
            <a:r>
              <a:rPr lang="en-US" sz="2400" spc="-50" dirty="0"/>
              <a:t>Tennis </a:t>
            </a:r>
            <a:r>
              <a:rPr lang="en-US" sz="2400" spc="180" dirty="0"/>
              <a:t>Player Trajectory Prediction</a:t>
            </a:r>
            <a:endParaRPr sz="24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6557" y="5880784"/>
            <a:ext cx="471727" cy="42222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1</a:t>
            </a:fld>
            <a:endParaRPr spc="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2BBD2-5724-5D90-0FC4-BB83EF161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33E20A46-BD70-A9A1-4E4A-5C226F32E42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10</a:t>
            </a:fld>
            <a:endParaRPr spc="5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9E2B6EFC-F994-4648-7B79-CFCDD8F86E8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F3F2D25A-700E-15F6-4B4F-731500E01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4994" y="1619590"/>
            <a:ext cx="3088411" cy="50526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pc="95" dirty="0"/>
              <a:t>Implementation</a:t>
            </a: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n-US" sz="1200" b="0" spc="65" dirty="0">
                <a:solidFill>
                  <a:srgbClr val="76B900"/>
                </a:solidFill>
              </a:rPr>
              <a:t>Customized Model for Trajectory Prediction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98C9387-DD31-DEDE-0ACC-80745D335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62" y="2458304"/>
            <a:ext cx="1502248" cy="2371317"/>
          </a:xfrm>
          <a:prstGeom prst="rect">
            <a:avLst/>
          </a:prstGeom>
        </p:spPr>
      </p:pic>
      <p:pic>
        <p:nvPicPr>
          <p:cNvPr id="14" name="Picture 13" descr="A screenshot of a tennis game&#10;&#10;AI-generated content may be incorrect.">
            <a:extLst>
              <a:ext uri="{FF2B5EF4-FFF2-40B4-BE49-F238E27FC236}">
                <a16:creationId xmlns:a16="http://schemas.microsoft.com/office/drawing/2014/main" id="{90637335-BF40-C415-C3BE-7DD4681EE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94480"/>
            <a:ext cx="5701004" cy="2516659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948235F3-F8FB-E469-B084-9FA2943729C0}"/>
              </a:ext>
            </a:extLst>
          </p:cNvPr>
          <p:cNvSpPr txBox="1"/>
          <p:nvPr/>
        </p:nvSpPr>
        <p:spPr>
          <a:xfrm>
            <a:off x="984906" y="2393444"/>
            <a:ext cx="6927856" cy="2551339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Model Internals: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Input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LSTM layer</a:t>
            </a:r>
            <a:r>
              <a:rPr lang="en-US" sz="1300" spc="75" dirty="0">
                <a:latin typeface="Calibri"/>
                <a:cs typeface="Calibri"/>
              </a:rPr>
              <a:t>: processes input to capture temporal dependencies and patterns. 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Time2Vector</a:t>
            </a:r>
            <a:r>
              <a:rPr lang="en-US" sz="1300" spc="75" dirty="0">
                <a:latin typeface="Calibri"/>
                <a:cs typeface="Calibri"/>
              </a:rPr>
              <a:t>: produces a 10-dimensional time embedding vector per time step. 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Concatenation</a:t>
            </a:r>
            <a:r>
              <a:rPr lang="en-US" sz="1300" spc="75" dirty="0">
                <a:latin typeface="Calibri"/>
                <a:cs typeface="Calibri"/>
              </a:rPr>
              <a:t> combines LSTM output features and Time2Vector time features along the feature dimension. 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Multi-Head Self-Attention: </a:t>
            </a:r>
            <a:r>
              <a:rPr lang="en-US" sz="1300" spc="75" dirty="0">
                <a:latin typeface="Calibri"/>
                <a:cs typeface="Calibri"/>
              </a:rPr>
              <a:t>Allows the model to weigh different time steps adaptively. 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Multi-Head Cross-Attention: </a:t>
            </a:r>
            <a:r>
              <a:rPr lang="en-US" sz="1300" spc="75" dirty="0">
                <a:latin typeface="Calibri"/>
                <a:cs typeface="Calibri"/>
              </a:rPr>
              <a:t>Performs cross-attention between the current output and encoder representations. 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Dense layer → Dropout → Residual Added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 err="1">
                <a:latin typeface="Calibri"/>
                <a:cs typeface="Calibri"/>
              </a:rPr>
              <a:t>TimeDistributed</a:t>
            </a:r>
            <a:r>
              <a:rPr lang="en-US" sz="1300" b="1" spc="75" dirty="0">
                <a:latin typeface="Calibri"/>
                <a:cs typeface="Calibri"/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3939528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CF9CB-81C3-FD72-80B5-26F6574FC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EAF97B9-6113-0191-5FD9-8E827B8D41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4994" y="1619590"/>
            <a:ext cx="3088411" cy="50526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pc="95" dirty="0"/>
              <a:t>Implementation</a:t>
            </a:r>
            <a:endParaRPr lang="en-US" spc="95" dirty="0"/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n-US" sz="1200" b="0" spc="65" dirty="0">
                <a:solidFill>
                  <a:srgbClr val="76B900"/>
                </a:solidFill>
              </a:rPr>
              <a:t>Evaluation (</a:t>
            </a:r>
            <a:r>
              <a:rPr lang="en-US" sz="1200" spc="65" dirty="0">
                <a:solidFill>
                  <a:srgbClr val="76B900"/>
                </a:solidFill>
              </a:rPr>
              <a:t>100 </a:t>
            </a:r>
            <a:r>
              <a:rPr lang="en-US" sz="1200" spc="65" dirty="0" err="1">
                <a:solidFill>
                  <a:srgbClr val="76B900"/>
                </a:solidFill>
              </a:rPr>
              <a:t>ms</a:t>
            </a:r>
            <a:r>
              <a:rPr lang="en-US" sz="1200" b="0" spc="65" dirty="0">
                <a:solidFill>
                  <a:srgbClr val="76B900"/>
                </a:solidFill>
              </a:rPr>
              <a:t>, 10fps)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3CA1467-FF96-A48B-1EFF-492A1F5772E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11</a:t>
            </a:fld>
            <a:endParaRPr spc="5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07DE08AC-896E-9EAD-24BE-406EC21425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pic>
        <p:nvPicPr>
          <p:cNvPr id="11" name="Picture 10" descr="A graph with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41CB67A2-D8A0-D3ED-815A-97205400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85" y="3352800"/>
            <a:ext cx="6552428" cy="3902007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583C2A52-4CC2-029C-3442-F5FDBECE0374}"/>
              </a:ext>
            </a:extLst>
          </p:cNvPr>
          <p:cNvSpPr txBox="1"/>
          <p:nvPr/>
        </p:nvSpPr>
        <p:spPr>
          <a:xfrm>
            <a:off x="984906" y="2393444"/>
            <a:ext cx="6927856" cy="12279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Evaluation: </a:t>
            </a:r>
            <a:endParaRPr lang="en-US" sz="1300" b="1" spc="75" dirty="0">
              <a:latin typeface="Calibri"/>
              <a:cs typeface="Calibri"/>
            </a:endParaRP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45" dirty="0">
                <a:latin typeface="Calibri"/>
                <a:cs typeface="Calibri"/>
              </a:rPr>
              <a:t>Average Displacement Error (ADE): 2.4428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45" dirty="0">
                <a:latin typeface="Calibri"/>
                <a:cs typeface="Calibri"/>
              </a:rPr>
              <a:t>Final Displacement Error (FDE): 2.9598</a:t>
            </a:r>
          </a:p>
          <a:p>
            <a:pPr marL="12700" lvl="1">
              <a:spcBef>
                <a:spcPts val="335"/>
              </a:spcBef>
              <a:buClr>
                <a:srgbClr val="76B900"/>
              </a:buClr>
              <a:buSzPct val="84615"/>
              <a:tabLst>
                <a:tab pos="307340" algn="l"/>
              </a:tabLst>
            </a:pPr>
            <a:endParaRPr lang="en-US" sz="1300" spc="45" dirty="0">
              <a:latin typeface="Calibri"/>
              <a:cs typeface="Calibri"/>
            </a:endParaRP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endParaRPr lang="en-US" sz="1300" b="1" spc="75" dirty="0">
              <a:latin typeface="Calibri"/>
              <a:cs typeface="Calibri"/>
            </a:endParaRPr>
          </a:p>
        </p:txBody>
      </p:sp>
      <p:pic>
        <p:nvPicPr>
          <p:cNvPr id="17" name="Picture 16" descr="A black text with black letters&#10;&#10;AI-generated content may be incorrect.">
            <a:extLst>
              <a:ext uri="{FF2B5EF4-FFF2-40B4-BE49-F238E27FC236}">
                <a16:creationId xmlns:a16="http://schemas.microsoft.com/office/drawing/2014/main" id="{1029FEA3-39A8-E1B4-FD32-2742345E0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25" y="2660614"/>
            <a:ext cx="17272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0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5B72-6EAE-67BB-DF8A-99B30629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2CF03E-ABFE-A7BE-9081-E0DD74916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4994" y="1619590"/>
            <a:ext cx="3088411" cy="50526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pc="95" dirty="0"/>
              <a:t>Implementation</a:t>
            </a:r>
            <a:endParaRPr lang="en-US" spc="95" dirty="0"/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n-US" sz="1200" b="0" spc="65" dirty="0">
                <a:solidFill>
                  <a:srgbClr val="76B900"/>
                </a:solidFill>
              </a:rPr>
              <a:t>Evaluation (</a:t>
            </a:r>
            <a:r>
              <a:rPr lang="en-US" sz="1200" spc="65" dirty="0">
                <a:solidFill>
                  <a:srgbClr val="76B900"/>
                </a:solidFill>
              </a:rPr>
              <a:t>200 </a:t>
            </a:r>
            <a:r>
              <a:rPr lang="en-US" sz="1200" spc="65" dirty="0" err="1">
                <a:solidFill>
                  <a:srgbClr val="76B900"/>
                </a:solidFill>
              </a:rPr>
              <a:t>ms</a:t>
            </a:r>
            <a:r>
              <a:rPr lang="en-US" sz="1200" b="0" spc="65" dirty="0">
                <a:solidFill>
                  <a:srgbClr val="76B900"/>
                </a:solidFill>
              </a:rPr>
              <a:t>, 10fps)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8B92E8C-2CCA-FABF-A545-92DF5ED8E39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12</a:t>
            </a:fld>
            <a:endParaRPr spc="5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E57C3D94-70F9-C85E-FFBA-AC65779BEA8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2AFC417A-9986-44EC-FE21-DE4D7CC2EDC7}"/>
              </a:ext>
            </a:extLst>
          </p:cNvPr>
          <p:cNvSpPr txBox="1"/>
          <p:nvPr/>
        </p:nvSpPr>
        <p:spPr>
          <a:xfrm>
            <a:off x="984906" y="2393444"/>
            <a:ext cx="6927856" cy="1197123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Evaluation: </a:t>
            </a:r>
            <a:endParaRPr lang="en-US" sz="1300" b="1" spc="75" dirty="0">
              <a:latin typeface="Calibri"/>
              <a:cs typeface="Calibri"/>
            </a:endParaRP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45" dirty="0">
                <a:latin typeface="Calibri"/>
                <a:cs typeface="Calibri"/>
              </a:rPr>
              <a:t>Average Displacement Error (ADE): 6.7906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45" dirty="0">
                <a:latin typeface="Calibri"/>
                <a:cs typeface="Calibri"/>
              </a:rPr>
              <a:t>Final Displacement Error (FDE): 12.3029</a:t>
            </a:r>
          </a:p>
          <a:p>
            <a:pPr marL="12700" lvl="1">
              <a:spcBef>
                <a:spcPts val="335"/>
              </a:spcBef>
              <a:buClr>
                <a:srgbClr val="76B900"/>
              </a:buClr>
              <a:buSzPct val="84615"/>
              <a:tabLst>
                <a:tab pos="307340" algn="l"/>
              </a:tabLst>
            </a:pPr>
            <a:endParaRPr lang="en-US" sz="1300" spc="45" dirty="0">
              <a:latin typeface="Calibri"/>
              <a:cs typeface="Calibri"/>
            </a:endParaRP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endParaRPr lang="en-US" sz="1300" b="1" spc="75" dirty="0">
              <a:latin typeface="Calibri"/>
              <a:cs typeface="Calibri"/>
            </a:endParaRPr>
          </a:p>
        </p:txBody>
      </p:sp>
      <p:pic>
        <p:nvPicPr>
          <p:cNvPr id="17" name="Picture 16" descr="A black text with black letters&#10;&#10;AI-generated content may be incorrect.">
            <a:extLst>
              <a:ext uri="{FF2B5EF4-FFF2-40B4-BE49-F238E27FC236}">
                <a16:creationId xmlns:a16="http://schemas.microsoft.com/office/drawing/2014/main" id="{D6AC1D1A-DFFB-1502-842A-1FF1E9F5F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25" y="2660614"/>
            <a:ext cx="1727200" cy="393700"/>
          </a:xfrm>
          <a:prstGeom prst="rect">
            <a:avLst/>
          </a:prstGeom>
        </p:spPr>
      </p:pic>
      <p:pic>
        <p:nvPicPr>
          <p:cNvPr id="3" name="Picture 2" descr="A graph with arrows pointing to the right&#10;&#10;AI-generated content may be incorrect.">
            <a:extLst>
              <a:ext uri="{FF2B5EF4-FFF2-40B4-BE49-F238E27FC236}">
                <a16:creationId xmlns:a16="http://schemas.microsoft.com/office/drawing/2014/main" id="{54E18E00-D34E-D995-6952-821C18C60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90" y="3318200"/>
            <a:ext cx="6621795" cy="39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A6FAE-F2BE-493B-FFBF-E0F3F34E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ACA629-EEA4-A179-2DAA-70A83E038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4994" y="1619590"/>
            <a:ext cx="3088411" cy="50526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lang="en-US" spc="95" dirty="0"/>
              <a:t>Conclusion</a:t>
            </a: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n-US" sz="1200" b="0" spc="65" dirty="0">
                <a:solidFill>
                  <a:srgbClr val="76B900"/>
                </a:solidFill>
              </a:rPr>
              <a:t>Future Direction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4CC680B-C44F-E19F-3955-5AB53239ED7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13</a:t>
            </a:fld>
            <a:endParaRPr spc="5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73490A7-5FC4-5B69-BC36-C857B04D766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DE3CB97C-54C4-F6B9-FDC7-68ECD10AB27E}"/>
              </a:ext>
            </a:extLst>
          </p:cNvPr>
          <p:cNvSpPr txBox="1"/>
          <p:nvPr/>
        </p:nvSpPr>
        <p:spPr>
          <a:xfrm>
            <a:off x="984906" y="2393444"/>
            <a:ext cx="8235294" cy="1874231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The system achieves strong short-term accuracy (ADE ≈ 2.84), but long-term prediction shows higher</a:t>
            </a:r>
          </a:p>
          <a:p>
            <a:r>
              <a:rPr lang="en-US" sz="1300" spc="75" dirty="0">
                <a:latin typeface="Calibri"/>
                <a:cs typeface="Calibri"/>
              </a:rPr>
              <a:t>displacement error (FDE ≈ 12.30), reflecting the complexity of extended motion forecasting. To improve long-horizon prediction, future work could include: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Incorporating richer spatial features (</a:t>
            </a:r>
            <a:r>
              <a:rPr lang="en-US" sz="1300" spc="75" dirty="0" err="1">
                <a:latin typeface="Calibri"/>
                <a:cs typeface="Calibri"/>
              </a:rPr>
              <a:t>e.g.,distance</a:t>
            </a:r>
            <a:r>
              <a:rPr lang="en-US" sz="1300" spc="75" dirty="0">
                <a:latin typeface="Calibri"/>
                <a:cs typeface="Calibri"/>
              </a:rPr>
              <a:t> to net or baseline)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Leveraging player pose estimation (e.g., </a:t>
            </a:r>
            <a:r>
              <a:rPr lang="en-US" sz="1300" spc="75" dirty="0" err="1">
                <a:latin typeface="Calibri"/>
                <a:cs typeface="Calibri"/>
              </a:rPr>
              <a:t>ViT</a:t>
            </a:r>
            <a:r>
              <a:rPr lang="en-US" sz="1300" spc="75" dirty="0">
                <a:latin typeface="Calibri"/>
                <a:cs typeface="Calibri"/>
              </a:rPr>
              <a:t>-Pose)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Integrating game-state context (e.g., shot type, score)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Applying hybrid physics-informed models to improve temporal coherence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endParaRPr lang="en-US" sz="1300" spc="75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06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4994" y="1619590"/>
            <a:ext cx="3088411" cy="30777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40"/>
              </a:spcBef>
            </a:pPr>
            <a:r>
              <a:rPr spc="114" dirty="0"/>
              <a:t>References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14</a:t>
            </a:fld>
            <a:endParaRPr spc="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984906" y="2433654"/>
            <a:ext cx="8235294" cy="3976153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07340" marR="5080" indent="-295275">
              <a:lnSpc>
                <a:spcPts val="1100"/>
              </a:lnSpc>
              <a:spcBef>
                <a:spcPts val="320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b="1" dirty="0"/>
              <a:t>V.</a:t>
            </a:r>
            <a:r>
              <a:rPr b="1" spc="75" dirty="0"/>
              <a:t> </a:t>
            </a:r>
            <a:r>
              <a:rPr b="1" spc="70" dirty="0"/>
              <a:t>Yastrebksv,</a:t>
            </a:r>
            <a:r>
              <a:rPr b="1" spc="80" dirty="0"/>
              <a:t> </a:t>
            </a:r>
            <a:r>
              <a:rPr b="1" spc="75" dirty="0"/>
              <a:t>et </a:t>
            </a:r>
            <a:r>
              <a:rPr b="1" dirty="0"/>
              <a:t>al.,</a:t>
            </a:r>
            <a:r>
              <a:rPr b="1" spc="80" dirty="0"/>
              <a:t> </a:t>
            </a:r>
            <a:r>
              <a:rPr b="1" spc="45" dirty="0"/>
              <a:t>“TrackNet:</a:t>
            </a:r>
            <a:r>
              <a:rPr b="1" spc="80" dirty="0"/>
              <a:t> </a:t>
            </a:r>
            <a:r>
              <a:rPr b="1" spc="70" dirty="0"/>
              <a:t>Tennis</a:t>
            </a:r>
            <a:r>
              <a:rPr b="1" spc="75" dirty="0"/>
              <a:t> Court </a:t>
            </a:r>
            <a:r>
              <a:rPr b="1" spc="65" dirty="0"/>
              <a:t>Keypoint</a:t>
            </a:r>
            <a:r>
              <a:rPr b="1" spc="75" dirty="0"/>
              <a:t> </a:t>
            </a:r>
            <a:r>
              <a:rPr b="1" spc="70" dirty="0"/>
              <a:t>Detection</a:t>
            </a:r>
            <a:r>
              <a:rPr b="1" spc="80" dirty="0"/>
              <a:t> </a:t>
            </a:r>
            <a:r>
              <a:rPr b="1" dirty="0"/>
              <a:t>in</a:t>
            </a:r>
            <a:r>
              <a:rPr b="1" spc="75" dirty="0"/>
              <a:t> </a:t>
            </a:r>
            <a:r>
              <a:rPr b="1" spc="80" dirty="0"/>
              <a:t>Broadcast</a:t>
            </a:r>
            <a:r>
              <a:rPr b="1" spc="75" dirty="0"/>
              <a:t> </a:t>
            </a:r>
            <a:r>
              <a:rPr b="1" dirty="0"/>
              <a:t>Videos,”</a:t>
            </a:r>
            <a:r>
              <a:rPr b="1" spc="75" dirty="0"/>
              <a:t> </a:t>
            </a:r>
            <a:r>
              <a:rPr b="1" dirty="0"/>
              <a:t>in</a:t>
            </a:r>
            <a:r>
              <a:rPr b="1" spc="80" dirty="0"/>
              <a:t> </a:t>
            </a:r>
            <a:r>
              <a:rPr b="1" dirty="0"/>
              <a:t>*Proc.</a:t>
            </a:r>
            <a:r>
              <a:rPr b="1" spc="75" dirty="0"/>
              <a:t> </a:t>
            </a:r>
            <a:r>
              <a:rPr b="1" spc="85" dirty="0"/>
              <a:t>of</a:t>
            </a:r>
            <a:r>
              <a:rPr b="1" spc="80" dirty="0"/>
              <a:t> </a:t>
            </a:r>
            <a:r>
              <a:rPr b="1" spc="70" dirty="0"/>
              <a:t>the</a:t>
            </a:r>
            <a:r>
              <a:rPr b="1" spc="80" dirty="0"/>
              <a:t> IEEE</a:t>
            </a:r>
            <a:r>
              <a:rPr b="1" spc="75" dirty="0"/>
              <a:t> </a:t>
            </a:r>
            <a:r>
              <a:rPr b="1" spc="55" dirty="0"/>
              <a:t>Conf. </a:t>
            </a:r>
            <a:r>
              <a:rPr b="1" spc="60" dirty="0"/>
              <a:t>on</a:t>
            </a:r>
            <a:r>
              <a:rPr b="1" spc="75" dirty="0"/>
              <a:t> Computer </a:t>
            </a:r>
            <a:r>
              <a:rPr b="1" spc="55" dirty="0"/>
              <a:t>Vision</a:t>
            </a:r>
            <a:r>
              <a:rPr b="1" spc="75" dirty="0"/>
              <a:t> and</a:t>
            </a:r>
            <a:r>
              <a:rPr b="1" spc="70" dirty="0"/>
              <a:t> </a:t>
            </a:r>
            <a:r>
              <a:rPr b="1" spc="75" dirty="0"/>
              <a:t>Pattern </a:t>
            </a:r>
            <a:r>
              <a:rPr b="1" spc="65" dirty="0"/>
              <a:t>Recognition</a:t>
            </a:r>
            <a:r>
              <a:rPr b="1" spc="75" dirty="0"/>
              <a:t> </a:t>
            </a:r>
            <a:r>
              <a:rPr b="1" dirty="0"/>
              <a:t>(CVPR)*,</a:t>
            </a:r>
            <a:r>
              <a:rPr b="1" spc="75" dirty="0"/>
              <a:t> </a:t>
            </a:r>
            <a:r>
              <a:rPr b="1" spc="55" dirty="0"/>
              <a:t>2018.</a:t>
            </a:r>
            <a:endParaRPr lang="en-US" b="1" spc="55" dirty="0"/>
          </a:p>
          <a:p>
            <a:pPr marL="307340" marR="5080" indent="-295275">
              <a:lnSpc>
                <a:spcPts val="1100"/>
              </a:lnSpc>
              <a:spcBef>
                <a:spcPts val="320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lang="en-US" b="1" spc="55" dirty="0"/>
              <a:t>S. Yun, J. Lee, and B. Kwak, ``</a:t>
            </a:r>
            <a:r>
              <a:rPr lang="en-US" b="1" spc="55" dirty="0" err="1"/>
              <a:t>TennisFormer</a:t>
            </a:r>
            <a:r>
              <a:rPr lang="en-US" b="1" spc="55" dirty="0"/>
              <a:t>: Transformer-Based Tennis Trajectory Forecasting with </a:t>
            </a:r>
            <a:r>
              <a:rPr lang="en-US" b="1" spc="55" dirty="0" err="1"/>
              <a:t>Spatio</a:t>
            </a:r>
            <a:r>
              <a:rPr lang="en-US" b="1" spc="55" dirty="0"/>
              <a:t>-Temporal Context,'' {Proceedings of the IEEE/CVF Conference on Computer Vision and Pattern Recognition (CVPR), 2021.</a:t>
            </a:r>
            <a:endParaRPr b="1" spc="55" dirty="0"/>
          </a:p>
          <a:p>
            <a:pPr marL="307340" marR="320040" indent="-295275">
              <a:lnSpc>
                <a:spcPts val="1200"/>
              </a:lnSpc>
              <a:spcBef>
                <a:spcPts val="840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dirty="0"/>
              <a:t>A.</a:t>
            </a:r>
            <a:r>
              <a:rPr spc="55" dirty="0"/>
              <a:t> </a:t>
            </a:r>
            <a:r>
              <a:rPr spc="65" dirty="0"/>
              <a:t>Bochkovskiy,</a:t>
            </a:r>
            <a:r>
              <a:rPr spc="60" dirty="0"/>
              <a:t> </a:t>
            </a:r>
            <a:r>
              <a:rPr spc="75" dirty="0"/>
              <a:t>et</a:t>
            </a:r>
            <a:r>
              <a:rPr spc="55" dirty="0"/>
              <a:t> </a:t>
            </a:r>
            <a:r>
              <a:rPr dirty="0"/>
              <a:t>al.,</a:t>
            </a:r>
            <a:r>
              <a:rPr spc="60" dirty="0"/>
              <a:t> </a:t>
            </a:r>
            <a:r>
              <a:rPr spc="50" dirty="0"/>
              <a:t>“YOLOv4:</a:t>
            </a:r>
            <a:r>
              <a:rPr spc="60" dirty="0"/>
              <a:t> Optimal</a:t>
            </a:r>
            <a:r>
              <a:rPr spc="55" dirty="0"/>
              <a:t> </a:t>
            </a:r>
            <a:r>
              <a:rPr spc="85" dirty="0"/>
              <a:t>Speed</a:t>
            </a:r>
            <a:r>
              <a:rPr spc="55" dirty="0"/>
              <a:t> </a:t>
            </a:r>
            <a:r>
              <a:rPr spc="75" dirty="0"/>
              <a:t>and</a:t>
            </a:r>
            <a:r>
              <a:rPr spc="55" dirty="0"/>
              <a:t> </a:t>
            </a:r>
            <a:r>
              <a:rPr spc="80" dirty="0"/>
              <a:t>Accuracy</a:t>
            </a:r>
            <a:r>
              <a:rPr spc="60" dirty="0"/>
              <a:t> </a:t>
            </a:r>
            <a:r>
              <a:rPr spc="85" dirty="0"/>
              <a:t>of</a:t>
            </a:r>
            <a:r>
              <a:rPr spc="55" dirty="0"/>
              <a:t> </a:t>
            </a:r>
            <a:r>
              <a:rPr spc="65" dirty="0"/>
              <a:t>Object</a:t>
            </a:r>
            <a:r>
              <a:rPr spc="55" dirty="0"/>
              <a:t> </a:t>
            </a:r>
            <a:r>
              <a:rPr spc="45" dirty="0"/>
              <a:t>Detection,”</a:t>
            </a:r>
            <a:r>
              <a:rPr spc="55" dirty="0"/>
              <a:t> </a:t>
            </a:r>
            <a:r>
              <a:rPr dirty="0"/>
              <a:t>in</a:t>
            </a:r>
            <a:r>
              <a:rPr spc="60" dirty="0"/>
              <a:t> </a:t>
            </a:r>
            <a:r>
              <a:rPr dirty="0"/>
              <a:t>*Proc.</a:t>
            </a:r>
            <a:r>
              <a:rPr spc="60" dirty="0"/>
              <a:t> </a:t>
            </a:r>
            <a:r>
              <a:rPr spc="85" dirty="0"/>
              <a:t>of</a:t>
            </a:r>
            <a:r>
              <a:rPr spc="55" dirty="0"/>
              <a:t> </a:t>
            </a:r>
            <a:r>
              <a:rPr spc="70" dirty="0"/>
              <a:t>the</a:t>
            </a:r>
            <a:r>
              <a:rPr spc="60" dirty="0"/>
              <a:t> IEEE/CVF </a:t>
            </a:r>
            <a:r>
              <a:rPr spc="65" dirty="0"/>
              <a:t>Conf.</a:t>
            </a:r>
            <a:r>
              <a:rPr spc="75" dirty="0"/>
              <a:t> </a:t>
            </a:r>
            <a:r>
              <a:rPr spc="60" dirty="0"/>
              <a:t>on</a:t>
            </a:r>
            <a:r>
              <a:rPr spc="75" dirty="0"/>
              <a:t> Computer </a:t>
            </a:r>
            <a:r>
              <a:rPr spc="55" dirty="0"/>
              <a:t>Vision</a:t>
            </a:r>
            <a:r>
              <a:rPr spc="70" dirty="0"/>
              <a:t> </a:t>
            </a:r>
            <a:r>
              <a:rPr spc="75" dirty="0"/>
              <a:t>and</a:t>
            </a:r>
            <a:r>
              <a:rPr spc="70" dirty="0"/>
              <a:t> </a:t>
            </a:r>
            <a:r>
              <a:rPr spc="75" dirty="0"/>
              <a:t>Pattern</a:t>
            </a:r>
            <a:r>
              <a:rPr spc="70" dirty="0"/>
              <a:t> </a:t>
            </a:r>
            <a:r>
              <a:rPr spc="65" dirty="0"/>
              <a:t>Recognition</a:t>
            </a:r>
            <a:r>
              <a:rPr spc="75" dirty="0"/>
              <a:t> </a:t>
            </a:r>
            <a:r>
              <a:rPr dirty="0"/>
              <a:t>(CVPR)*,</a:t>
            </a:r>
            <a:r>
              <a:rPr spc="80" dirty="0"/>
              <a:t> </a:t>
            </a:r>
            <a:r>
              <a:rPr spc="55" dirty="0"/>
              <a:t>2020.</a:t>
            </a:r>
          </a:p>
          <a:p>
            <a:pPr marL="307340" marR="2161540" indent="-295275">
              <a:lnSpc>
                <a:spcPts val="1200"/>
              </a:lnSpc>
              <a:spcBef>
                <a:spcPts val="695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spc="30" dirty="0"/>
              <a:t>G.</a:t>
            </a:r>
            <a:r>
              <a:rPr spc="75" dirty="0"/>
              <a:t> Jocher, </a:t>
            </a:r>
            <a:r>
              <a:rPr spc="65" dirty="0"/>
              <a:t>“YOLOv5</a:t>
            </a:r>
            <a:r>
              <a:rPr spc="75" dirty="0"/>
              <a:t> </a:t>
            </a:r>
            <a:r>
              <a:rPr spc="65" dirty="0"/>
              <a:t>by</a:t>
            </a:r>
            <a:r>
              <a:rPr spc="70" dirty="0"/>
              <a:t> </a:t>
            </a:r>
            <a:r>
              <a:rPr spc="30" dirty="0"/>
              <a:t>Ultralytics,”</a:t>
            </a:r>
            <a:r>
              <a:rPr spc="70" dirty="0"/>
              <a:t> </a:t>
            </a:r>
            <a:r>
              <a:rPr spc="65" dirty="0"/>
              <a:t>GitHub</a:t>
            </a:r>
            <a:r>
              <a:rPr spc="70" dirty="0"/>
              <a:t> </a:t>
            </a:r>
            <a:r>
              <a:rPr spc="50" dirty="0"/>
              <a:t>Repository,</a:t>
            </a:r>
            <a:r>
              <a:rPr spc="75" dirty="0"/>
              <a:t> </a:t>
            </a:r>
            <a:r>
              <a:rPr spc="65" dirty="0"/>
              <a:t>2020.</a:t>
            </a:r>
            <a:r>
              <a:rPr spc="75" dirty="0"/>
              <a:t> </a:t>
            </a:r>
            <a:r>
              <a:rPr spc="30" dirty="0"/>
              <a:t>[Online].</a:t>
            </a:r>
            <a:r>
              <a:rPr spc="80" dirty="0"/>
              <a:t> </a:t>
            </a:r>
            <a:r>
              <a:rPr spc="-10" dirty="0"/>
              <a:t>Available: </a:t>
            </a:r>
            <a:r>
              <a:rPr spc="40" dirty="0"/>
              <a:t>https://github.com/ultralytics/yolov5.</a:t>
            </a:r>
            <a:r>
              <a:rPr spc="100" dirty="0"/>
              <a:t> </a:t>
            </a:r>
            <a:r>
              <a:rPr spc="75" dirty="0"/>
              <a:t>Accessed:</a:t>
            </a:r>
            <a:r>
              <a:rPr spc="100" dirty="0"/>
              <a:t> </a:t>
            </a:r>
            <a:r>
              <a:rPr spc="40" dirty="0"/>
              <a:t>Apr.</a:t>
            </a:r>
            <a:r>
              <a:rPr spc="100" dirty="0"/>
              <a:t> </a:t>
            </a:r>
            <a:r>
              <a:rPr spc="50" dirty="0"/>
              <a:t>23,</a:t>
            </a:r>
            <a:r>
              <a:rPr spc="105" dirty="0"/>
              <a:t> </a:t>
            </a:r>
            <a:r>
              <a:rPr spc="55" dirty="0"/>
              <a:t>2025.</a:t>
            </a:r>
          </a:p>
          <a:p>
            <a:pPr marL="307340" marR="372110" indent="-295275">
              <a:lnSpc>
                <a:spcPts val="1080"/>
              </a:lnSpc>
              <a:spcBef>
                <a:spcPts val="915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dirty="0"/>
              <a:t>G.</a:t>
            </a:r>
            <a:r>
              <a:rPr spc="55" dirty="0"/>
              <a:t> </a:t>
            </a:r>
            <a:r>
              <a:rPr spc="95" dirty="0"/>
              <a:t>Jocher</a:t>
            </a:r>
            <a:r>
              <a:rPr spc="55" dirty="0"/>
              <a:t> </a:t>
            </a:r>
            <a:r>
              <a:rPr spc="75" dirty="0"/>
              <a:t>et</a:t>
            </a:r>
            <a:r>
              <a:rPr spc="50" dirty="0"/>
              <a:t> </a:t>
            </a:r>
            <a:r>
              <a:rPr dirty="0"/>
              <a:t>al.,</a:t>
            </a:r>
            <a:r>
              <a:rPr spc="55" dirty="0"/>
              <a:t> </a:t>
            </a:r>
            <a:r>
              <a:rPr spc="50" dirty="0"/>
              <a:t>“YOLOv8:</a:t>
            </a:r>
            <a:r>
              <a:rPr spc="55" dirty="0"/>
              <a:t> </a:t>
            </a:r>
            <a:r>
              <a:rPr spc="75" dirty="0"/>
              <a:t>Next-</a:t>
            </a:r>
            <a:r>
              <a:rPr spc="55" dirty="0"/>
              <a:t>Generation</a:t>
            </a:r>
            <a:r>
              <a:rPr spc="60" dirty="0"/>
              <a:t> </a:t>
            </a:r>
            <a:r>
              <a:rPr spc="50" dirty="0"/>
              <a:t>Real-</a:t>
            </a:r>
            <a:r>
              <a:rPr spc="60" dirty="0"/>
              <a:t>Time</a:t>
            </a:r>
            <a:r>
              <a:rPr spc="55" dirty="0"/>
              <a:t> </a:t>
            </a:r>
            <a:r>
              <a:rPr spc="65" dirty="0"/>
              <a:t>Object</a:t>
            </a:r>
            <a:r>
              <a:rPr spc="50" dirty="0"/>
              <a:t> </a:t>
            </a:r>
            <a:r>
              <a:rPr spc="45" dirty="0"/>
              <a:t>Detection,”</a:t>
            </a:r>
            <a:r>
              <a:rPr spc="50" dirty="0"/>
              <a:t> </a:t>
            </a:r>
            <a:r>
              <a:rPr spc="70" dirty="0"/>
              <a:t>GitHub</a:t>
            </a:r>
            <a:r>
              <a:rPr spc="50" dirty="0"/>
              <a:t> Repository,</a:t>
            </a:r>
            <a:r>
              <a:rPr spc="55" dirty="0"/>
              <a:t> </a:t>
            </a:r>
            <a:r>
              <a:rPr spc="65" dirty="0"/>
              <a:t>2023.</a:t>
            </a:r>
            <a:r>
              <a:rPr spc="60" dirty="0"/>
              <a:t> </a:t>
            </a:r>
            <a:r>
              <a:rPr spc="-10" dirty="0"/>
              <a:t>[Online]. </a:t>
            </a:r>
            <a:r>
              <a:rPr spc="10" dirty="0"/>
              <a:t>Available:</a:t>
            </a:r>
            <a:r>
              <a:rPr spc="125" dirty="0"/>
              <a:t> </a:t>
            </a:r>
            <a:r>
              <a:rPr spc="50" dirty="0"/>
              <a:t>https://github.com/ultralytics/ultralytics.</a:t>
            </a:r>
            <a:r>
              <a:rPr spc="120" dirty="0"/>
              <a:t> </a:t>
            </a:r>
            <a:r>
              <a:rPr spc="70" dirty="0"/>
              <a:t>Accessed:</a:t>
            </a:r>
            <a:r>
              <a:rPr spc="120" dirty="0"/>
              <a:t> </a:t>
            </a:r>
            <a:r>
              <a:rPr spc="10" dirty="0"/>
              <a:t>Apr.</a:t>
            </a:r>
            <a:r>
              <a:rPr spc="120" dirty="0"/>
              <a:t> </a:t>
            </a:r>
            <a:r>
              <a:rPr spc="50" dirty="0"/>
              <a:t>23,</a:t>
            </a:r>
            <a:r>
              <a:rPr spc="120" dirty="0"/>
              <a:t> </a:t>
            </a:r>
            <a:r>
              <a:rPr spc="55" dirty="0"/>
              <a:t>2025.</a:t>
            </a:r>
          </a:p>
          <a:p>
            <a:pPr marL="307340" indent="-294640">
              <a:lnSpc>
                <a:spcPct val="100000"/>
              </a:lnSpc>
              <a:spcBef>
                <a:spcPts val="700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spc="50" dirty="0"/>
              <a:t>X.</a:t>
            </a:r>
            <a:r>
              <a:rPr spc="120" dirty="0"/>
              <a:t> </a:t>
            </a:r>
            <a:r>
              <a:rPr spc="85" dirty="0"/>
              <a:t>Chen</a:t>
            </a:r>
            <a:r>
              <a:rPr spc="120" dirty="0"/>
              <a:t> </a:t>
            </a:r>
            <a:r>
              <a:rPr spc="75" dirty="0"/>
              <a:t>et</a:t>
            </a:r>
            <a:r>
              <a:rPr spc="114" dirty="0"/>
              <a:t> </a:t>
            </a:r>
            <a:r>
              <a:rPr dirty="0"/>
              <a:t>al.,</a:t>
            </a:r>
            <a:r>
              <a:rPr spc="120" dirty="0"/>
              <a:t> </a:t>
            </a:r>
            <a:r>
              <a:rPr spc="60" dirty="0"/>
              <a:t>“PP-</a:t>
            </a:r>
            <a:r>
              <a:rPr spc="75" dirty="0"/>
              <a:t>YOLOE:</a:t>
            </a:r>
            <a:r>
              <a:rPr spc="125" dirty="0"/>
              <a:t> </a:t>
            </a:r>
            <a:r>
              <a:rPr spc="80" dirty="0"/>
              <a:t>An</a:t>
            </a:r>
            <a:r>
              <a:rPr spc="120" dirty="0"/>
              <a:t> </a:t>
            </a:r>
            <a:r>
              <a:rPr spc="55" dirty="0"/>
              <a:t>Evolved</a:t>
            </a:r>
            <a:r>
              <a:rPr spc="114" dirty="0"/>
              <a:t> </a:t>
            </a:r>
            <a:r>
              <a:rPr spc="55" dirty="0"/>
              <a:t>Version</a:t>
            </a:r>
            <a:r>
              <a:rPr spc="120" dirty="0"/>
              <a:t> </a:t>
            </a:r>
            <a:r>
              <a:rPr spc="85" dirty="0"/>
              <a:t>of</a:t>
            </a:r>
            <a:r>
              <a:rPr spc="114" dirty="0"/>
              <a:t> </a:t>
            </a:r>
            <a:r>
              <a:rPr spc="50" dirty="0"/>
              <a:t>YOLO,”</a:t>
            </a:r>
            <a:r>
              <a:rPr spc="114" dirty="0"/>
              <a:t> </a:t>
            </a:r>
            <a:r>
              <a:rPr dirty="0"/>
              <a:t>*arXiv</a:t>
            </a:r>
            <a:r>
              <a:rPr spc="130" dirty="0"/>
              <a:t> </a:t>
            </a:r>
            <a:r>
              <a:rPr spc="55" dirty="0"/>
              <a:t>preprint</a:t>
            </a:r>
            <a:r>
              <a:rPr spc="114" dirty="0"/>
              <a:t> </a:t>
            </a:r>
            <a:r>
              <a:rPr dirty="0"/>
              <a:t>arXiv:2203.16250*,</a:t>
            </a:r>
            <a:r>
              <a:rPr spc="120" dirty="0"/>
              <a:t> </a:t>
            </a:r>
            <a:r>
              <a:rPr spc="55" dirty="0"/>
              <a:t>2023.</a:t>
            </a:r>
          </a:p>
          <a:p>
            <a:pPr marL="307340" marR="39370" indent="-295275">
              <a:lnSpc>
                <a:spcPct val="87300"/>
              </a:lnSpc>
              <a:spcBef>
                <a:spcPts val="840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spc="105" dirty="0"/>
              <a:t>Joseph</a:t>
            </a:r>
            <a:r>
              <a:rPr spc="85" dirty="0"/>
              <a:t> </a:t>
            </a:r>
            <a:r>
              <a:rPr spc="55" dirty="0"/>
              <a:t>Redmon,</a:t>
            </a:r>
            <a:r>
              <a:rPr spc="90" dirty="0"/>
              <a:t> Santosh </a:t>
            </a:r>
            <a:r>
              <a:rPr spc="10" dirty="0"/>
              <a:t>Divvala,</a:t>
            </a:r>
            <a:r>
              <a:rPr spc="90" dirty="0"/>
              <a:t> </a:t>
            </a:r>
            <a:r>
              <a:rPr spc="95" dirty="0"/>
              <a:t>Ross</a:t>
            </a:r>
            <a:r>
              <a:rPr spc="90" dirty="0"/>
              <a:t> </a:t>
            </a:r>
            <a:r>
              <a:rPr spc="55" dirty="0"/>
              <a:t>Girshick,</a:t>
            </a:r>
            <a:r>
              <a:rPr spc="85" dirty="0"/>
              <a:t> </a:t>
            </a:r>
            <a:r>
              <a:rPr spc="75" dirty="0"/>
              <a:t>and</a:t>
            </a:r>
            <a:r>
              <a:rPr spc="85" dirty="0"/>
              <a:t> </a:t>
            </a:r>
            <a:r>
              <a:rPr spc="10" dirty="0"/>
              <a:t>Ali</a:t>
            </a:r>
            <a:r>
              <a:rPr spc="90" dirty="0"/>
              <a:t> </a:t>
            </a:r>
            <a:r>
              <a:rPr spc="50" dirty="0"/>
              <a:t>Farhadi.</a:t>
            </a:r>
            <a:r>
              <a:rPr spc="90" dirty="0"/>
              <a:t> </a:t>
            </a:r>
            <a:r>
              <a:rPr spc="10" dirty="0"/>
              <a:t>“You</a:t>
            </a:r>
            <a:r>
              <a:rPr spc="85" dirty="0"/>
              <a:t> </a:t>
            </a:r>
            <a:r>
              <a:rPr spc="55" dirty="0"/>
              <a:t>Only</a:t>
            </a:r>
            <a:r>
              <a:rPr spc="90" dirty="0"/>
              <a:t> </a:t>
            </a:r>
            <a:r>
              <a:rPr spc="80" dirty="0"/>
              <a:t>Look</a:t>
            </a:r>
            <a:r>
              <a:rPr spc="85" dirty="0"/>
              <a:t> </a:t>
            </a:r>
            <a:r>
              <a:rPr spc="50" dirty="0"/>
              <a:t>Once:</a:t>
            </a:r>
            <a:r>
              <a:rPr spc="90" dirty="0"/>
              <a:t> </a:t>
            </a:r>
            <a:r>
              <a:rPr spc="10" dirty="0"/>
              <a:t>Unified,</a:t>
            </a:r>
            <a:r>
              <a:rPr spc="85" dirty="0"/>
              <a:t> </a:t>
            </a:r>
            <a:r>
              <a:rPr spc="50" dirty="0"/>
              <a:t>Real-</a:t>
            </a:r>
            <a:r>
              <a:rPr spc="60" dirty="0"/>
              <a:t>Time</a:t>
            </a:r>
            <a:r>
              <a:rPr spc="90" dirty="0"/>
              <a:t> </a:t>
            </a:r>
            <a:r>
              <a:rPr spc="55" dirty="0"/>
              <a:t>Object </a:t>
            </a:r>
            <a:r>
              <a:rPr spc="45" dirty="0"/>
              <a:t>Detection.”</a:t>
            </a:r>
            <a:r>
              <a:rPr spc="60" dirty="0"/>
              <a:t> </a:t>
            </a:r>
            <a:r>
              <a:rPr spc="55" dirty="0"/>
              <a:t>*Proceedings</a:t>
            </a:r>
            <a:r>
              <a:rPr spc="65" dirty="0"/>
              <a:t> </a:t>
            </a:r>
            <a:r>
              <a:rPr spc="85" dirty="0"/>
              <a:t>of</a:t>
            </a:r>
            <a:r>
              <a:rPr spc="65" dirty="0"/>
              <a:t> </a:t>
            </a:r>
            <a:r>
              <a:rPr spc="70" dirty="0"/>
              <a:t>the </a:t>
            </a:r>
            <a:r>
              <a:rPr spc="80" dirty="0"/>
              <a:t>IEEE</a:t>
            </a:r>
            <a:r>
              <a:rPr spc="60" dirty="0"/>
              <a:t> </a:t>
            </a:r>
            <a:r>
              <a:rPr spc="75" dirty="0"/>
              <a:t>Conference</a:t>
            </a:r>
            <a:r>
              <a:rPr spc="65" dirty="0"/>
              <a:t> </a:t>
            </a:r>
            <a:r>
              <a:rPr spc="60" dirty="0"/>
              <a:t>on</a:t>
            </a:r>
            <a:r>
              <a:rPr spc="70" dirty="0"/>
              <a:t> </a:t>
            </a:r>
            <a:r>
              <a:rPr spc="75" dirty="0"/>
              <a:t>Computer</a:t>
            </a:r>
            <a:r>
              <a:rPr spc="65" dirty="0"/>
              <a:t> </a:t>
            </a:r>
            <a:r>
              <a:rPr spc="55" dirty="0"/>
              <a:t>Vision</a:t>
            </a:r>
            <a:r>
              <a:rPr spc="65" dirty="0"/>
              <a:t> </a:t>
            </a:r>
            <a:r>
              <a:rPr spc="75" dirty="0"/>
              <a:t>and</a:t>
            </a:r>
            <a:r>
              <a:rPr spc="65" dirty="0"/>
              <a:t> </a:t>
            </a:r>
            <a:r>
              <a:rPr spc="75" dirty="0"/>
              <a:t>Pattern</a:t>
            </a:r>
            <a:r>
              <a:rPr spc="65" dirty="0"/>
              <a:t> Recognition </a:t>
            </a:r>
            <a:r>
              <a:rPr dirty="0"/>
              <a:t>(CVPR)*,</a:t>
            </a:r>
            <a:r>
              <a:rPr spc="70" dirty="0"/>
              <a:t> </a:t>
            </a:r>
            <a:r>
              <a:rPr spc="50" dirty="0"/>
              <a:t>2016. </a:t>
            </a:r>
            <a:r>
              <a:rPr spc="45" dirty="0"/>
              <a:t>[Online].</a:t>
            </a:r>
            <a:r>
              <a:rPr spc="235" dirty="0"/>
              <a:t> </a:t>
            </a:r>
            <a:r>
              <a:rPr spc="10" dirty="0"/>
              <a:t>Available:</a:t>
            </a:r>
            <a:r>
              <a:rPr spc="240" dirty="0"/>
              <a:t> </a:t>
            </a:r>
            <a:r>
              <a:rPr spc="-10" dirty="0">
                <a:hlinkClick r:id="rId3"/>
              </a:rPr>
              <a:t>http://pjreddie.com/yolo/</a:t>
            </a:r>
          </a:p>
          <a:p>
            <a:pPr marL="307340" marR="61594" indent="-295275">
              <a:lnSpc>
                <a:spcPts val="1080"/>
              </a:lnSpc>
              <a:spcBef>
                <a:spcPts val="930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spc="10" dirty="0"/>
              <a:t>D.</a:t>
            </a:r>
            <a:r>
              <a:rPr spc="75" dirty="0"/>
              <a:t> </a:t>
            </a:r>
            <a:r>
              <a:rPr spc="60" dirty="0"/>
              <a:t>Nguyen,</a:t>
            </a:r>
            <a:r>
              <a:rPr spc="80" dirty="0"/>
              <a:t> </a:t>
            </a:r>
            <a:r>
              <a:rPr spc="75" dirty="0"/>
              <a:t>et </a:t>
            </a:r>
            <a:r>
              <a:rPr spc="10" dirty="0"/>
              <a:t>al.,</a:t>
            </a:r>
            <a:r>
              <a:rPr spc="80" dirty="0"/>
              <a:t> </a:t>
            </a:r>
            <a:r>
              <a:rPr spc="10" dirty="0"/>
              <a:t>“Deep</a:t>
            </a:r>
            <a:r>
              <a:rPr spc="70" dirty="0"/>
              <a:t> Learning</a:t>
            </a:r>
            <a:r>
              <a:rPr spc="75" dirty="0"/>
              <a:t> </a:t>
            </a:r>
            <a:r>
              <a:rPr spc="65" dirty="0"/>
              <a:t>for</a:t>
            </a:r>
            <a:r>
              <a:rPr spc="80" dirty="0"/>
              <a:t> </a:t>
            </a:r>
            <a:r>
              <a:rPr spc="90" dirty="0"/>
              <a:t>Sports</a:t>
            </a:r>
            <a:r>
              <a:rPr spc="80" dirty="0"/>
              <a:t> </a:t>
            </a:r>
            <a:r>
              <a:rPr spc="50" dirty="0"/>
              <a:t>Video</a:t>
            </a:r>
            <a:r>
              <a:rPr spc="80" dirty="0"/>
              <a:t> </a:t>
            </a:r>
            <a:r>
              <a:rPr spc="50" dirty="0"/>
              <a:t>Analysis:</a:t>
            </a:r>
            <a:r>
              <a:rPr spc="75" dirty="0"/>
              <a:t> </a:t>
            </a:r>
            <a:r>
              <a:rPr spc="85" dirty="0"/>
              <a:t>A</a:t>
            </a:r>
            <a:r>
              <a:rPr spc="80" dirty="0"/>
              <a:t> </a:t>
            </a:r>
            <a:r>
              <a:rPr spc="10" dirty="0"/>
              <a:t>Survey,”</a:t>
            </a:r>
            <a:r>
              <a:rPr spc="75" dirty="0"/>
              <a:t> </a:t>
            </a:r>
            <a:r>
              <a:rPr spc="10" dirty="0"/>
              <a:t>*IEEE</a:t>
            </a:r>
            <a:r>
              <a:rPr spc="75" dirty="0"/>
              <a:t> Transactions </a:t>
            </a:r>
            <a:r>
              <a:rPr spc="60" dirty="0"/>
              <a:t>on</a:t>
            </a:r>
            <a:r>
              <a:rPr spc="80" dirty="0"/>
              <a:t> </a:t>
            </a:r>
            <a:r>
              <a:rPr spc="75" dirty="0"/>
              <a:t>Image</a:t>
            </a:r>
            <a:r>
              <a:rPr spc="80" dirty="0"/>
              <a:t> </a:t>
            </a:r>
            <a:r>
              <a:rPr spc="45" dirty="0"/>
              <a:t>Processing*, </a:t>
            </a:r>
            <a:r>
              <a:rPr spc="55" dirty="0"/>
              <a:t>2020.</a:t>
            </a:r>
          </a:p>
          <a:p>
            <a:pPr marL="307340" marR="292735" indent="-295275">
              <a:lnSpc>
                <a:spcPts val="1200"/>
              </a:lnSpc>
              <a:spcBef>
                <a:spcPts val="840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dirty="0"/>
              <a:t>M.</a:t>
            </a:r>
            <a:r>
              <a:rPr spc="75" dirty="0"/>
              <a:t> </a:t>
            </a:r>
            <a:r>
              <a:rPr spc="85" dirty="0"/>
              <a:t>Shrestha</a:t>
            </a:r>
            <a:r>
              <a:rPr spc="75" dirty="0"/>
              <a:t> and</a:t>
            </a:r>
            <a:r>
              <a:rPr spc="70" dirty="0"/>
              <a:t> </a:t>
            </a:r>
            <a:r>
              <a:rPr dirty="0"/>
              <a:t>W.</a:t>
            </a:r>
            <a:r>
              <a:rPr spc="75" dirty="0"/>
              <a:t> </a:t>
            </a:r>
            <a:r>
              <a:rPr spc="60" dirty="0"/>
              <a:t>Shih,</a:t>
            </a:r>
            <a:r>
              <a:rPr spc="75" dirty="0"/>
              <a:t> </a:t>
            </a:r>
            <a:r>
              <a:rPr spc="50" dirty="0"/>
              <a:t>“Tennis</a:t>
            </a:r>
            <a:r>
              <a:rPr spc="75" dirty="0"/>
              <a:t> </a:t>
            </a:r>
            <a:r>
              <a:rPr dirty="0"/>
              <a:t>Ball</a:t>
            </a:r>
            <a:r>
              <a:rPr spc="75" dirty="0"/>
              <a:t> Tracking</a:t>
            </a:r>
            <a:r>
              <a:rPr spc="70" dirty="0"/>
              <a:t> </a:t>
            </a:r>
            <a:r>
              <a:rPr spc="80" dirty="0"/>
              <a:t>Using</a:t>
            </a:r>
            <a:r>
              <a:rPr spc="70" dirty="0"/>
              <a:t> </a:t>
            </a:r>
            <a:r>
              <a:rPr spc="55" dirty="0"/>
              <a:t>Convolutional</a:t>
            </a:r>
            <a:r>
              <a:rPr spc="75" dirty="0"/>
              <a:t> </a:t>
            </a:r>
            <a:r>
              <a:rPr spc="50" dirty="0"/>
              <a:t>Neural</a:t>
            </a:r>
            <a:r>
              <a:rPr spc="75" dirty="0"/>
              <a:t> </a:t>
            </a:r>
            <a:r>
              <a:rPr spc="45" dirty="0"/>
              <a:t>Networks,”</a:t>
            </a:r>
            <a:r>
              <a:rPr spc="70" dirty="0"/>
              <a:t> </a:t>
            </a:r>
            <a:r>
              <a:rPr dirty="0"/>
              <a:t>*IEEE</a:t>
            </a:r>
            <a:r>
              <a:rPr spc="70" dirty="0"/>
              <a:t> </a:t>
            </a:r>
            <a:r>
              <a:rPr spc="75" dirty="0"/>
              <a:t>Transactions </a:t>
            </a:r>
            <a:r>
              <a:rPr spc="30" dirty="0"/>
              <a:t>on </a:t>
            </a:r>
            <a:r>
              <a:rPr spc="75" dirty="0"/>
              <a:t>Computer</a:t>
            </a:r>
            <a:r>
              <a:rPr spc="114" dirty="0"/>
              <a:t> </a:t>
            </a:r>
            <a:r>
              <a:rPr dirty="0"/>
              <a:t>Vision*,</a:t>
            </a:r>
            <a:r>
              <a:rPr spc="120" dirty="0"/>
              <a:t> </a:t>
            </a:r>
            <a:r>
              <a:rPr spc="55" dirty="0"/>
              <a:t>2020.</a:t>
            </a:r>
          </a:p>
          <a:p>
            <a:pPr marL="307340" marR="314960" indent="-295275">
              <a:lnSpc>
                <a:spcPts val="1200"/>
              </a:lnSpc>
              <a:spcBef>
                <a:spcPts val="695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spc="20" dirty="0"/>
              <a:t>A.</a:t>
            </a:r>
            <a:r>
              <a:rPr spc="60" dirty="0"/>
              <a:t> Karpathy, </a:t>
            </a:r>
            <a:r>
              <a:rPr spc="75" dirty="0"/>
              <a:t>et</a:t>
            </a:r>
            <a:r>
              <a:rPr spc="60" dirty="0"/>
              <a:t> </a:t>
            </a:r>
            <a:r>
              <a:rPr spc="20" dirty="0"/>
              <a:t>al.,</a:t>
            </a:r>
            <a:r>
              <a:rPr spc="60" dirty="0"/>
              <a:t> </a:t>
            </a:r>
            <a:r>
              <a:rPr spc="65" dirty="0"/>
              <a:t>“Sports-</a:t>
            </a:r>
            <a:r>
              <a:rPr spc="80" dirty="0"/>
              <a:t>1M</a:t>
            </a:r>
            <a:r>
              <a:rPr spc="65" dirty="0"/>
              <a:t> </a:t>
            </a:r>
            <a:r>
              <a:rPr spc="85" dirty="0"/>
              <a:t>Dataset</a:t>
            </a:r>
            <a:r>
              <a:rPr spc="55" dirty="0"/>
              <a:t> </a:t>
            </a:r>
            <a:r>
              <a:rPr spc="75" dirty="0"/>
              <a:t>and</a:t>
            </a:r>
            <a:r>
              <a:rPr spc="60" dirty="0"/>
              <a:t> </a:t>
            </a:r>
            <a:r>
              <a:rPr spc="20" dirty="0"/>
              <a:t>Model</a:t>
            </a:r>
            <a:r>
              <a:rPr spc="60" dirty="0"/>
              <a:t> </a:t>
            </a:r>
            <a:r>
              <a:rPr spc="65" dirty="0"/>
              <a:t>for </a:t>
            </a:r>
            <a:r>
              <a:rPr spc="50" dirty="0"/>
              <a:t>Real-</a:t>
            </a:r>
            <a:r>
              <a:rPr spc="60" dirty="0"/>
              <a:t>Time </a:t>
            </a:r>
            <a:r>
              <a:rPr spc="90" dirty="0"/>
              <a:t>Sports</a:t>
            </a:r>
            <a:r>
              <a:rPr spc="65" dirty="0"/>
              <a:t> </a:t>
            </a:r>
            <a:r>
              <a:rPr spc="50" dirty="0"/>
              <a:t>Video</a:t>
            </a:r>
            <a:r>
              <a:rPr spc="55" dirty="0"/>
              <a:t> </a:t>
            </a:r>
            <a:r>
              <a:rPr spc="20" dirty="0"/>
              <a:t>Analysis,”</a:t>
            </a:r>
            <a:r>
              <a:rPr spc="55" dirty="0"/>
              <a:t> </a:t>
            </a:r>
            <a:r>
              <a:rPr spc="20" dirty="0"/>
              <a:t>in</a:t>
            </a:r>
            <a:r>
              <a:rPr spc="65" dirty="0"/>
              <a:t> </a:t>
            </a:r>
            <a:r>
              <a:rPr spc="20" dirty="0"/>
              <a:t>*Proc.</a:t>
            </a:r>
            <a:r>
              <a:rPr spc="60" dirty="0"/>
              <a:t> </a:t>
            </a:r>
            <a:r>
              <a:rPr spc="85" dirty="0"/>
              <a:t>of</a:t>
            </a:r>
            <a:r>
              <a:rPr spc="60" dirty="0"/>
              <a:t> </a:t>
            </a:r>
            <a:r>
              <a:rPr spc="70" dirty="0"/>
              <a:t>the</a:t>
            </a:r>
            <a:r>
              <a:rPr spc="60" dirty="0"/>
              <a:t> IEEE </a:t>
            </a:r>
            <a:r>
              <a:rPr spc="65" dirty="0"/>
              <a:t>Conf.</a:t>
            </a:r>
            <a:r>
              <a:rPr spc="75" dirty="0"/>
              <a:t> </a:t>
            </a:r>
            <a:r>
              <a:rPr spc="60" dirty="0"/>
              <a:t>on</a:t>
            </a:r>
            <a:r>
              <a:rPr spc="75" dirty="0"/>
              <a:t> Computer </a:t>
            </a:r>
            <a:r>
              <a:rPr spc="55" dirty="0"/>
              <a:t>Vision</a:t>
            </a:r>
            <a:r>
              <a:rPr spc="70" dirty="0"/>
              <a:t> </a:t>
            </a:r>
            <a:r>
              <a:rPr spc="75" dirty="0"/>
              <a:t>and</a:t>
            </a:r>
            <a:r>
              <a:rPr spc="70" dirty="0"/>
              <a:t> </a:t>
            </a:r>
            <a:r>
              <a:rPr spc="75" dirty="0"/>
              <a:t>Pattern</a:t>
            </a:r>
            <a:r>
              <a:rPr spc="70" dirty="0"/>
              <a:t> </a:t>
            </a:r>
            <a:r>
              <a:rPr spc="65" dirty="0"/>
              <a:t>Recognition</a:t>
            </a:r>
            <a:r>
              <a:rPr spc="75" dirty="0"/>
              <a:t> </a:t>
            </a:r>
            <a:r>
              <a:rPr dirty="0"/>
              <a:t>(CVPR)*,</a:t>
            </a:r>
            <a:r>
              <a:rPr spc="80" dirty="0"/>
              <a:t> </a:t>
            </a:r>
            <a:r>
              <a:rPr spc="55" dirty="0"/>
              <a:t>2016.</a:t>
            </a:r>
          </a:p>
          <a:p>
            <a:pPr marL="307340" indent="-294640">
              <a:lnSpc>
                <a:spcPct val="100000"/>
              </a:lnSpc>
              <a:spcBef>
                <a:spcPts val="675"/>
              </a:spcBef>
              <a:buClr>
                <a:srgbClr val="76B900"/>
              </a:buClr>
              <a:buChar char="•"/>
              <a:tabLst>
                <a:tab pos="307340" algn="l"/>
              </a:tabLst>
            </a:pPr>
            <a:r>
              <a:rPr dirty="0"/>
              <a:t>L.</a:t>
            </a:r>
            <a:r>
              <a:rPr spc="95" dirty="0"/>
              <a:t> </a:t>
            </a:r>
            <a:r>
              <a:rPr spc="70" dirty="0"/>
              <a:t>Zhang,</a:t>
            </a:r>
            <a:r>
              <a:rPr spc="95" dirty="0"/>
              <a:t> </a:t>
            </a:r>
            <a:r>
              <a:rPr spc="75" dirty="0"/>
              <a:t>et</a:t>
            </a:r>
            <a:r>
              <a:rPr spc="90" dirty="0"/>
              <a:t> </a:t>
            </a:r>
            <a:r>
              <a:rPr dirty="0"/>
              <a:t>al.,</a:t>
            </a:r>
            <a:r>
              <a:rPr spc="100" dirty="0"/>
              <a:t> </a:t>
            </a:r>
            <a:r>
              <a:rPr dirty="0"/>
              <a:t>“Real-</a:t>
            </a:r>
            <a:r>
              <a:rPr spc="60" dirty="0"/>
              <a:t>Time</a:t>
            </a:r>
            <a:r>
              <a:rPr spc="95" dirty="0"/>
              <a:t> </a:t>
            </a:r>
            <a:r>
              <a:rPr spc="65" dirty="0"/>
              <a:t>Object</a:t>
            </a:r>
            <a:r>
              <a:rPr spc="90" dirty="0"/>
              <a:t> </a:t>
            </a:r>
            <a:r>
              <a:rPr spc="70" dirty="0"/>
              <a:t>Detection</a:t>
            </a:r>
            <a:r>
              <a:rPr spc="100" dirty="0"/>
              <a:t> </a:t>
            </a:r>
            <a:r>
              <a:rPr spc="75" dirty="0"/>
              <a:t>and</a:t>
            </a:r>
            <a:r>
              <a:rPr spc="90" dirty="0"/>
              <a:t> </a:t>
            </a:r>
            <a:r>
              <a:rPr spc="75" dirty="0"/>
              <a:t>Tracking</a:t>
            </a:r>
            <a:r>
              <a:rPr spc="90" dirty="0"/>
              <a:t> </a:t>
            </a:r>
            <a:r>
              <a:rPr dirty="0"/>
              <a:t>in</a:t>
            </a:r>
            <a:r>
              <a:rPr spc="95" dirty="0"/>
              <a:t> </a:t>
            </a:r>
            <a:r>
              <a:rPr spc="90" dirty="0"/>
              <a:t>Sports</a:t>
            </a:r>
            <a:r>
              <a:rPr spc="95" dirty="0"/>
              <a:t> </a:t>
            </a:r>
            <a:r>
              <a:rPr dirty="0"/>
              <a:t>Videos,”</a:t>
            </a:r>
            <a:r>
              <a:rPr spc="95" dirty="0"/>
              <a:t> </a:t>
            </a:r>
            <a:r>
              <a:rPr spc="55" dirty="0"/>
              <a:t>2020.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C132E-094C-33D6-BCDB-4761404D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4A75574-F0A7-2504-B16D-40C72C1DAD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D581069C-80A7-B5BA-58B3-B83E8086C0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4994" y="1619590"/>
            <a:ext cx="4821248" cy="67710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9095">
              <a:lnSpc>
                <a:spcPct val="100000"/>
              </a:lnSpc>
              <a:spcBef>
                <a:spcPts val="240"/>
              </a:spcBef>
            </a:pPr>
            <a:r>
              <a:rPr spc="105" dirty="0"/>
              <a:t>Solution</a:t>
            </a:r>
            <a:r>
              <a:rPr spc="60" dirty="0"/>
              <a:t> </a:t>
            </a:r>
            <a:r>
              <a:rPr spc="110" dirty="0"/>
              <a:t>Architecture</a:t>
            </a:r>
            <a:br>
              <a:rPr lang="en-US" spc="110" dirty="0"/>
            </a:br>
            <a:r>
              <a:rPr sz="1200" b="0" spc="70" dirty="0">
                <a:solidFill>
                  <a:srgbClr val="76B900"/>
                </a:solidFill>
                <a:latin typeface="Calibri"/>
                <a:cs typeface="Calibri"/>
              </a:rPr>
              <a:t>Tennis</a:t>
            </a:r>
            <a:r>
              <a:rPr sz="1200" b="0" spc="4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60" dirty="0">
                <a:solidFill>
                  <a:srgbClr val="76B900"/>
                </a:solidFill>
                <a:latin typeface="Calibri"/>
                <a:cs typeface="Calibri"/>
              </a:rPr>
              <a:t>Player</a:t>
            </a:r>
            <a:r>
              <a:rPr sz="1200" b="0" spc="4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75" dirty="0">
                <a:solidFill>
                  <a:srgbClr val="76B900"/>
                </a:solidFill>
                <a:latin typeface="Calibri"/>
                <a:cs typeface="Calibri"/>
              </a:rPr>
              <a:t>and</a:t>
            </a:r>
            <a:r>
              <a:rPr sz="1200" b="0" spc="45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70" dirty="0">
                <a:solidFill>
                  <a:srgbClr val="76B900"/>
                </a:solidFill>
                <a:latin typeface="Calibri"/>
                <a:cs typeface="Calibri"/>
              </a:rPr>
              <a:t>Balls</a:t>
            </a:r>
            <a:r>
              <a:rPr sz="1200" b="0" spc="4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60" dirty="0">
                <a:solidFill>
                  <a:srgbClr val="76B900"/>
                </a:solidFill>
                <a:latin typeface="Calibri"/>
                <a:cs typeface="Calibri"/>
              </a:rPr>
              <a:t>Detection</a:t>
            </a:r>
            <a:r>
              <a:rPr lang="en-US" sz="1200" b="0" spc="6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br>
              <a:rPr lang="en-US" sz="1200" b="0" spc="60" dirty="0">
                <a:solidFill>
                  <a:srgbClr val="76B900"/>
                </a:solidFill>
                <a:latin typeface="Calibri"/>
                <a:cs typeface="Calibri"/>
              </a:rPr>
            </a:br>
            <a:r>
              <a:rPr lang="en-US" sz="1200" b="0" spc="60" dirty="0">
                <a:solidFill>
                  <a:srgbClr val="76B900"/>
                </a:solidFill>
                <a:latin typeface="Calibri"/>
                <a:cs typeface="Calibri"/>
              </a:rPr>
              <a:t>        Trajectory Prediction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7" name="Picture 6" descr="A diagram of a tennis player&#10;&#10;AI-generated content may be incorrect.">
            <a:extLst>
              <a:ext uri="{FF2B5EF4-FFF2-40B4-BE49-F238E27FC236}">
                <a16:creationId xmlns:a16="http://schemas.microsoft.com/office/drawing/2014/main" id="{D4B55100-11C1-5022-9986-F1F8DC04F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1" y="2666307"/>
            <a:ext cx="9142257" cy="363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40"/>
              </a:spcBef>
            </a:pPr>
            <a:r>
              <a:rPr spc="100" dirty="0"/>
              <a:t>Overview</a:t>
            </a:r>
            <a:r>
              <a:rPr spc="30" dirty="0"/>
              <a:t> </a:t>
            </a:r>
            <a:r>
              <a:rPr spc="130" dirty="0"/>
              <a:t>of</a:t>
            </a:r>
            <a:r>
              <a:rPr spc="30" dirty="0"/>
              <a:t> </a:t>
            </a:r>
            <a:r>
              <a:rPr spc="125" dirty="0"/>
              <a:t>the</a:t>
            </a:r>
            <a:r>
              <a:rPr spc="45" dirty="0"/>
              <a:t> </a:t>
            </a:r>
            <a:r>
              <a:rPr spc="155" dirty="0"/>
              <a:t>System</a:t>
            </a:r>
          </a:p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200" b="0" spc="70" dirty="0">
                <a:solidFill>
                  <a:srgbClr val="76B900"/>
                </a:solidFill>
                <a:latin typeface="Calibri"/>
                <a:cs typeface="Calibri"/>
              </a:rPr>
              <a:t>Tennis</a:t>
            </a:r>
            <a:r>
              <a:rPr sz="1200" b="0" spc="4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60" dirty="0">
                <a:solidFill>
                  <a:srgbClr val="76B900"/>
                </a:solidFill>
                <a:latin typeface="Calibri"/>
                <a:cs typeface="Calibri"/>
              </a:rPr>
              <a:t>Player</a:t>
            </a:r>
            <a:r>
              <a:rPr sz="1200" b="0" spc="4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75" dirty="0">
                <a:solidFill>
                  <a:srgbClr val="76B900"/>
                </a:solidFill>
                <a:latin typeface="Calibri"/>
                <a:cs typeface="Calibri"/>
              </a:rPr>
              <a:t>and</a:t>
            </a:r>
            <a:r>
              <a:rPr sz="1200" b="0" spc="45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70" dirty="0">
                <a:solidFill>
                  <a:srgbClr val="76B900"/>
                </a:solidFill>
                <a:latin typeface="Calibri"/>
                <a:cs typeface="Calibri"/>
              </a:rPr>
              <a:t>Balls</a:t>
            </a:r>
            <a:r>
              <a:rPr sz="1200" b="0" spc="4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60" dirty="0">
                <a:solidFill>
                  <a:srgbClr val="76B900"/>
                </a:solidFill>
                <a:latin typeface="Calibri"/>
                <a:cs typeface="Calibri"/>
              </a:rPr>
              <a:t>Detection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3097" y="2212893"/>
            <a:ext cx="7926070" cy="18921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45415" indent="-132715">
              <a:lnSpc>
                <a:spcPct val="100000"/>
              </a:lnSpc>
              <a:spcBef>
                <a:spcPts val="315"/>
              </a:spcBef>
              <a:buClr>
                <a:srgbClr val="76B900"/>
              </a:buClr>
              <a:buSzPct val="92857"/>
              <a:buChar char="•"/>
              <a:tabLst>
                <a:tab pos="145415" algn="l"/>
              </a:tabLst>
            </a:pPr>
            <a:r>
              <a:rPr sz="1400" spc="100" dirty="0">
                <a:latin typeface="Calibri"/>
                <a:cs typeface="Calibri"/>
              </a:rPr>
              <a:t>Key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Components:</a:t>
            </a:r>
            <a:endParaRPr sz="1400" dirty="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215"/>
              </a:spcBef>
              <a:buClr>
                <a:srgbClr val="76B900"/>
              </a:buClr>
              <a:buSzPct val="92857"/>
              <a:buChar char="•"/>
              <a:tabLst>
                <a:tab pos="597535" algn="l"/>
              </a:tabLst>
            </a:pPr>
            <a:r>
              <a:rPr lang="en-US" sz="1400" b="1" spc="95" dirty="0">
                <a:solidFill>
                  <a:schemeClr val="tx1"/>
                </a:solidFill>
                <a:latin typeface="Calibri"/>
                <a:cs typeface="Calibri"/>
              </a:rPr>
              <a:t>Object Detection: </a:t>
            </a:r>
            <a:r>
              <a:rPr lang="en-US" sz="1400" spc="95" dirty="0">
                <a:solidFill>
                  <a:schemeClr val="tx1"/>
                </a:solidFill>
                <a:latin typeface="Calibri"/>
                <a:cs typeface="Calibri"/>
              </a:rPr>
              <a:t>Using YOLO for detecting players and the ball. </a:t>
            </a:r>
          </a:p>
          <a:p>
            <a:pPr marL="597535" lvl="1" indent="-132715">
              <a:lnSpc>
                <a:spcPct val="100000"/>
              </a:lnSpc>
              <a:spcBef>
                <a:spcPts val="215"/>
              </a:spcBef>
              <a:buClr>
                <a:srgbClr val="76B900"/>
              </a:buClr>
              <a:buSzPct val="92857"/>
              <a:buChar char="•"/>
              <a:tabLst>
                <a:tab pos="597535" algn="l"/>
              </a:tabLst>
            </a:pPr>
            <a:r>
              <a:rPr lang="en-US" sz="1400" b="1" spc="95" dirty="0">
                <a:solidFill>
                  <a:schemeClr val="tx1"/>
                </a:solidFill>
                <a:latin typeface="Calibri"/>
                <a:cs typeface="Calibri"/>
              </a:rPr>
              <a:t>Court Detection: </a:t>
            </a:r>
            <a:r>
              <a:rPr lang="en-US" sz="1400" spc="95" dirty="0">
                <a:solidFill>
                  <a:schemeClr val="tx1"/>
                </a:solidFill>
                <a:latin typeface="Calibri"/>
                <a:cs typeface="Calibri"/>
              </a:rPr>
              <a:t>Utilizing </a:t>
            </a:r>
            <a:r>
              <a:rPr lang="en-US" sz="1400" spc="95" dirty="0" err="1">
                <a:solidFill>
                  <a:schemeClr val="tx1"/>
                </a:solidFill>
                <a:latin typeface="Calibri"/>
                <a:cs typeface="Calibri"/>
              </a:rPr>
              <a:t>ResNet</a:t>
            </a:r>
            <a:r>
              <a:rPr lang="en-US" sz="1400" spc="95" dirty="0">
                <a:solidFill>
                  <a:schemeClr val="tx1"/>
                </a:solidFill>
                <a:latin typeface="Calibri"/>
                <a:cs typeface="Calibri"/>
              </a:rPr>
              <a:t> to identify 14 </a:t>
            </a:r>
            <a:r>
              <a:rPr lang="en-US" sz="1400" spc="95" dirty="0" err="1">
                <a:solidFill>
                  <a:schemeClr val="tx1"/>
                </a:solidFill>
                <a:latin typeface="Calibri"/>
                <a:cs typeface="Calibri"/>
              </a:rPr>
              <a:t>keypoints</a:t>
            </a:r>
            <a:r>
              <a:rPr lang="en-US" sz="1400" spc="95" dirty="0">
                <a:solidFill>
                  <a:schemeClr val="tx1"/>
                </a:solidFill>
                <a:latin typeface="Calibri"/>
                <a:cs typeface="Calibri"/>
              </a:rPr>
              <a:t> of the tennis court. </a:t>
            </a:r>
          </a:p>
          <a:p>
            <a:pPr marL="597535" lvl="1" indent="-132715">
              <a:lnSpc>
                <a:spcPct val="100000"/>
              </a:lnSpc>
              <a:spcBef>
                <a:spcPts val="215"/>
              </a:spcBef>
              <a:buClr>
                <a:srgbClr val="76B900"/>
              </a:buClr>
              <a:buSzPct val="92857"/>
              <a:buChar char="•"/>
              <a:tabLst>
                <a:tab pos="597535" algn="l"/>
              </a:tabLst>
            </a:pPr>
            <a:r>
              <a:rPr lang="en-US" sz="1400" b="1" spc="95" dirty="0">
                <a:latin typeface="Calibri"/>
                <a:cs typeface="Calibri"/>
              </a:rPr>
              <a:t>Tracking Attributes: </a:t>
            </a:r>
            <a:r>
              <a:rPr lang="en-US" sz="1400" spc="95" dirty="0">
                <a:latin typeface="Calibri"/>
                <a:cs typeface="Calibri"/>
              </a:rPr>
              <a:t>Real-time tracking of player and ball positions.</a:t>
            </a:r>
          </a:p>
          <a:p>
            <a:pPr marL="597535" lvl="1" indent="-132715">
              <a:lnSpc>
                <a:spcPct val="100000"/>
              </a:lnSpc>
              <a:spcBef>
                <a:spcPts val="215"/>
              </a:spcBef>
              <a:buClr>
                <a:srgbClr val="76B900"/>
              </a:buClr>
              <a:buSzPct val="92857"/>
              <a:buChar char="•"/>
              <a:tabLst>
                <a:tab pos="597535" algn="l"/>
              </a:tabLst>
            </a:pPr>
            <a:r>
              <a:rPr lang="en-US" sz="1400" b="1" spc="95" dirty="0">
                <a:latin typeface="Calibri"/>
                <a:cs typeface="Calibri"/>
              </a:rPr>
              <a:t>Player Trajectory Prediction: </a:t>
            </a:r>
            <a:r>
              <a:rPr lang="en-US" sz="1400" spc="95" dirty="0">
                <a:latin typeface="Calibri"/>
                <a:cs typeface="Calibri"/>
              </a:rPr>
              <a:t>Leveraging Transformer-based models to predict future player movement based on spatiotemporal features.</a:t>
            </a:r>
          </a:p>
          <a:p>
            <a:pPr marL="597535" lvl="1" indent="-132715">
              <a:lnSpc>
                <a:spcPct val="100000"/>
              </a:lnSpc>
              <a:spcBef>
                <a:spcPts val="215"/>
              </a:spcBef>
              <a:buClr>
                <a:srgbClr val="76B900"/>
              </a:buClr>
              <a:buSzPct val="92857"/>
              <a:buChar char="•"/>
              <a:tabLst>
                <a:tab pos="597535" algn="l"/>
              </a:tabLst>
            </a:pPr>
            <a:r>
              <a:rPr lang="en-US" sz="1400" b="1" spc="95" dirty="0">
                <a:latin typeface="Calibri"/>
                <a:cs typeface="Calibri"/>
              </a:rPr>
              <a:t>Visualization: </a:t>
            </a:r>
            <a:r>
              <a:rPr lang="en-US" sz="1400" spc="95" dirty="0">
                <a:latin typeface="Calibri"/>
                <a:cs typeface="Calibri"/>
              </a:rPr>
              <a:t>Overlaying detection, tracking, and prediction results on picture frames for intuitive analysis.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008" y="4527369"/>
            <a:ext cx="4096022" cy="23368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4032" y="4527369"/>
            <a:ext cx="4096022" cy="233688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3</a:t>
            </a:fld>
            <a:endParaRPr spc="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40"/>
              </a:spcBef>
            </a:pPr>
            <a:r>
              <a:rPr spc="95" dirty="0"/>
              <a:t>Implementation</a:t>
            </a:r>
          </a:p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200" b="0" spc="100" dirty="0">
                <a:solidFill>
                  <a:srgbClr val="76B900"/>
                </a:solidFill>
                <a:latin typeface="Calibri"/>
                <a:cs typeface="Calibri"/>
              </a:rPr>
              <a:t>YOLO</a:t>
            </a:r>
            <a:r>
              <a:rPr lang="en-US" sz="1200" b="0" spc="100" dirty="0">
                <a:solidFill>
                  <a:srgbClr val="76B900"/>
                </a:solidFill>
                <a:latin typeface="Calibri"/>
                <a:cs typeface="Calibri"/>
              </a:rPr>
              <a:t> for </a:t>
            </a:r>
            <a:r>
              <a:rPr sz="1200" b="0" spc="70" dirty="0">
                <a:solidFill>
                  <a:srgbClr val="76B900"/>
                </a:solidFill>
                <a:latin typeface="Calibri"/>
                <a:cs typeface="Calibri"/>
              </a:rPr>
              <a:t>Object</a:t>
            </a:r>
            <a:r>
              <a:rPr sz="1200" b="0" spc="45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60" dirty="0">
                <a:solidFill>
                  <a:srgbClr val="76B900"/>
                </a:solidFill>
                <a:latin typeface="Calibri"/>
                <a:cs typeface="Calibri"/>
              </a:rPr>
              <a:t>Detection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3097" y="2212767"/>
            <a:ext cx="7505700" cy="157670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45415" indent="-132715">
              <a:lnSpc>
                <a:spcPct val="100000"/>
              </a:lnSpc>
              <a:spcBef>
                <a:spcPts val="305"/>
              </a:spcBef>
              <a:buClr>
                <a:srgbClr val="76B900"/>
              </a:buClr>
              <a:buSzPct val="81250"/>
              <a:buChar char="•"/>
              <a:tabLst>
                <a:tab pos="145415" algn="l"/>
              </a:tabLst>
            </a:pPr>
            <a:r>
              <a:rPr sz="1600" spc="100" dirty="0">
                <a:latin typeface="Calibri"/>
                <a:cs typeface="Calibri"/>
              </a:rPr>
              <a:t>YOLOv12:</a:t>
            </a:r>
            <a:endParaRPr sz="1600" dirty="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200"/>
              </a:spcBef>
              <a:buClr>
                <a:srgbClr val="76B900"/>
              </a:buClr>
              <a:buSzPct val="86666"/>
              <a:buChar char="•"/>
              <a:tabLst>
                <a:tab pos="597535" algn="l"/>
              </a:tabLst>
            </a:pPr>
            <a:r>
              <a:rPr sz="1500" spc="95" dirty="0">
                <a:latin typeface="Calibri"/>
                <a:cs typeface="Calibri"/>
              </a:rPr>
              <a:t>Advanced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architecture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for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high-</a:t>
            </a:r>
            <a:r>
              <a:rPr sz="1500" spc="60" dirty="0">
                <a:latin typeface="Calibri"/>
                <a:cs typeface="Calibri"/>
              </a:rPr>
              <a:t>speed.</a:t>
            </a:r>
            <a:endParaRPr sz="1500" dirty="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190"/>
              </a:spcBef>
              <a:buClr>
                <a:srgbClr val="76B900"/>
              </a:buClr>
              <a:buSzPct val="86666"/>
              <a:buChar char="•"/>
              <a:tabLst>
                <a:tab pos="597535" algn="l"/>
              </a:tabLst>
            </a:pPr>
            <a:r>
              <a:rPr sz="1500" spc="85" dirty="0">
                <a:latin typeface="Calibri"/>
                <a:cs typeface="Calibri"/>
              </a:rPr>
              <a:t>Suitable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for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general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object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detection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and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robust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under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dynamic</a:t>
            </a:r>
            <a:r>
              <a:rPr sz="1500" spc="3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environments.</a:t>
            </a:r>
            <a:endParaRPr sz="1500" dirty="0">
              <a:latin typeface="Calibri"/>
              <a:cs typeface="Calibri"/>
            </a:endParaRPr>
          </a:p>
          <a:p>
            <a:pPr marL="145415" indent="-132715">
              <a:lnSpc>
                <a:spcPct val="100000"/>
              </a:lnSpc>
              <a:spcBef>
                <a:spcPts val="210"/>
              </a:spcBef>
              <a:buClr>
                <a:srgbClr val="76B900"/>
              </a:buClr>
              <a:buSzPct val="81250"/>
              <a:buChar char="•"/>
              <a:tabLst>
                <a:tab pos="145415" algn="l"/>
              </a:tabLst>
            </a:pPr>
            <a:r>
              <a:rPr sz="1600" spc="95" dirty="0">
                <a:latin typeface="Calibri"/>
                <a:cs typeface="Calibri"/>
              </a:rPr>
              <a:t>YOLOv5:</a:t>
            </a:r>
            <a:endParaRPr sz="1600" dirty="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175"/>
              </a:spcBef>
              <a:buClr>
                <a:srgbClr val="76B900"/>
              </a:buClr>
              <a:buSzPct val="86666"/>
              <a:buChar char="•"/>
              <a:tabLst>
                <a:tab pos="597535" algn="l"/>
              </a:tabLst>
            </a:pPr>
            <a:r>
              <a:rPr sz="1500" spc="125" dirty="0">
                <a:latin typeface="Calibri"/>
                <a:cs typeface="Calibri"/>
              </a:rPr>
              <a:t>Best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for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100" dirty="0">
                <a:latin typeface="Calibri"/>
                <a:cs typeface="Calibri"/>
              </a:rPr>
              <a:t>detecting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small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objects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like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tennis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balls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due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100" dirty="0">
                <a:latin typeface="Calibri"/>
                <a:cs typeface="Calibri"/>
              </a:rPr>
              <a:t>to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multi-</a:t>
            </a:r>
            <a:r>
              <a:rPr sz="1500" spc="90" dirty="0">
                <a:latin typeface="Calibri"/>
                <a:cs typeface="Calibri"/>
              </a:rPr>
              <a:t>scale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features.</a:t>
            </a:r>
            <a:endParaRPr sz="1500" dirty="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190"/>
              </a:spcBef>
              <a:buClr>
                <a:srgbClr val="76B900"/>
              </a:buClr>
              <a:buSzPct val="86666"/>
              <a:buChar char="•"/>
              <a:tabLst>
                <a:tab pos="597535" algn="l"/>
              </a:tabLst>
            </a:pPr>
            <a:r>
              <a:rPr sz="1500" spc="110" dirty="0">
                <a:latin typeface="Calibri"/>
                <a:cs typeface="Calibri"/>
              </a:rPr>
              <a:t>Chosen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for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ball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detection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due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100" dirty="0">
                <a:latin typeface="Calibri"/>
                <a:cs typeface="Calibri"/>
              </a:rPr>
              <a:t>to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its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robustness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and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high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accuracy.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3809" y="3960938"/>
            <a:ext cx="5394105" cy="23420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17122" y="5754402"/>
            <a:ext cx="290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20" dirty="0">
                <a:solidFill>
                  <a:srgbClr val="76B900"/>
                </a:solidFill>
                <a:uFill>
                  <a:solidFill>
                    <a:srgbClr val="76B900"/>
                  </a:solidFill>
                </a:uFill>
                <a:latin typeface="Arial"/>
                <a:cs typeface="Arial"/>
              </a:rPr>
              <a:t>link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4</a:t>
            </a:fld>
            <a:endParaRPr spc="5" dirty="0"/>
          </a:p>
        </p:txBody>
      </p:sp>
      <p:sp>
        <p:nvSpPr>
          <p:cNvPr id="7" name="object 7"/>
          <p:cNvSpPr txBox="1"/>
          <p:nvPr/>
        </p:nvSpPr>
        <p:spPr>
          <a:xfrm>
            <a:off x="1315824" y="5907421"/>
            <a:ext cx="131889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30" dirty="0">
                <a:latin typeface="Calibri"/>
                <a:cs typeface="Calibri"/>
              </a:rPr>
              <a:t>Mean</a:t>
            </a:r>
            <a:r>
              <a:rPr sz="700" b="1" spc="90" dirty="0">
                <a:latin typeface="Calibri"/>
                <a:cs typeface="Calibri"/>
              </a:rPr>
              <a:t> </a:t>
            </a:r>
            <a:r>
              <a:rPr sz="700" b="1" spc="30" dirty="0">
                <a:latin typeface="Calibri"/>
                <a:cs typeface="Calibri"/>
              </a:rPr>
              <a:t>Average</a:t>
            </a:r>
            <a:r>
              <a:rPr sz="700" b="1" spc="85" dirty="0">
                <a:latin typeface="Calibri"/>
                <a:cs typeface="Calibri"/>
              </a:rPr>
              <a:t> </a:t>
            </a:r>
            <a:r>
              <a:rPr sz="700" b="1" spc="30" dirty="0">
                <a:latin typeface="Calibri"/>
                <a:cs typeface="Calibri"/>
              </a:rPr>
              <a:t>Precision</a:t>
            </a:r>
            <a:r>
              <a:rPr sz="700" b="1" spc="90" dirty="0">
                <a:latin typeface="Calibri"/>
                <a:cs typeface="Calibri"/>
              </a:rPr>
              <a:t> </a:t>
            </a:r>
            <a:r>
              <a:rPr sz="700" b="1" spc="-20" dirty="0">
                <a:latin typeface="Calibri"/>
                <a:cs typeface="Calibri"/>
              </a:rPr>
              <a:t>(mAP)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pc="95" dirty="0"/>
              <a:t>Implementation</a:t>
            </a: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200" b="0" spc="65" dirty="0">
                <a:solidFill>
                  <a:srgbClr val="76B900"/>
                </a:solidFill>
                <a:latin typeface="Calibri"/>
                <a:cs typeface="Calibri"/>
              </a:rPr>
              <a:t>Training</a:t>
            </a:r>
            <a:r>
              <a:rPr sz="1200" b="0" spc="4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100" dirty="0">
                <a:solidFill>
                  <a:srgbClr val="76B900"/>
                </a:solidFill>
                <a:latin typeface="Calibri"/>
                <a:cs typeface="Calibri"/>
              </a:rPr>
              <a:t>YOLOV5</a:t>
            </a:r>
            <a:r>
              <a:rPr sz="1200" b="0" spc="5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75" dirty="0">
                <a:solidFill>
                  <a:srgbClr val="76B900"/>
                </a:solidFill>
                <a:latin typeface="Calibri"/>
                <a:cs typeface="Calibri"/>
              </a:rPr>
              <a:t>and</a:t>
            </a:r>
            <a:r>
              <a:rPr sz="1200" b="0" spc="45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70" dirty="0">
                <a:solidFill>
                  <a:srgbClr val="76B900"/>
                </a:solidFill>
                <a:latin typeface="Calibri"/>
                <a:cs typeface="Calibri"/>
              </a:rPr>
              <a:t>Results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4904" y="2393229"/>
            <a:ext cx="7815580" cy="334200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07340" indent="-294640">
              <a:lnSpc>
                <a:spcPct val="100000"/>
              </a:lnSpc>
              <a:spcBef>
                <a:spcPts val="340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sz="1300" spc="65" dirty="0">
                <a:latin typeface="Calibri"/>
                <a:cs typeface="Calibri"/>
              </a:rPr>
              <a:t>Dataset: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0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spc="65" dirty="0">
                <a:latin typeface="Calibri"/>
                <a:cs typeface="Calibri"/>
              </a:rPr>
              <a:t>Training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55" dirty="0">
                <a:latin typeface="Calibri"/>
                <a:cs typeface="Calibri"/>
              </a:rPr>
              <a:t>set: </a:t>
            </a:r>
            <a:r>
              <a:rPr sz="1300" spc="100" dirty="0">
                <a:latin typeface="Calibri"/>
                <a:cs typeface="Calibri"/>
              </a:rPr>
              <a:t>428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75" dirty="0">
                <a:latin typeface="Calibri"/>
                <a:cs typeface="Calibri"/>
              </a:rPr>
              <a:t>images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0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spc="55" dirty="0">
                <a:latin typeface="Calibri"/>
                <a:cs typeface="Calibri"/>
              </a:rPr>
              <a:t>Validation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55" dirty="0">
                <a:latin typeface="Calibri"/>
                <a:cs typeface="Calibri"/>
              </a:rPr>
              <a:t>set: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100" dirty="0">
                <a:latin typeface="Calibri"/>
                <a:cs typeface="Calibri"/>
              </a:rPr>
              <a:t>100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75" dirty="0">
                <a:latin typeface="Calibri"/>
                <a:cs typeface="Calibri"/>
              </a:rPr>
              <a:t>images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0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spc="100" dirty="0">
                <a:latin typeface="Calibri"/>
                <a:cs typeface="Calibri"/>
              </a:rPr>
              <a:t>Test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55" dirty="0">
                <a:latin typeface="Calibri"/>
                <a:cs typeface="Calibri"/>
              </a:rPr>
              <a:t>set: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105" dirty="0">
                <a:latin typeface="Calibri"/>
                <a:cs typeface="Calibri"/>
              </a:rPr>
              <a:t>50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75" dirty="0">
                <a:latin typeface="Calibri"/>
                <a:cs typeface="Calibri"/>
              </a:rPr>
              <a:t>images</a:t>
            </a:r>
            <a:endParaRPr sz="1300">
              <a:latin typeface="Calibri"/>
              <a:cs typeface="Calibri"/>
            </a:endParaRPr>
          </a:p>
          <a:p>
            <a:pPr marL="307340" indent="-294640">
              <a:lnSpc>
                <a:spcPct val="100000"/>
              </a:lnSpc>
              <a:spcBef>
                <a:spcPts val="550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sz="1300" spc="60" dirty="0">
                <a:latin typeface="Calibri"/>
                <a:cs typeface="Calibri"/>
              </a:rPr>
              <a:t>Fine-</a:t>
            </a:r>
            <a:r>
              <a:rPr sz="1300" spc="70" dirty="0">
                <a:latin typeface="Calibri"/>
                <a:cs typeface="Calibri"/>
              </a:rPr>
              <a:t>tune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YOLOV5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spc="80" dirty="0">
                <a:latin typeface="Calibri"/>
                <a:cs typeface="Calibri"/>
              </a:rPr>
              <a:t>for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100" dirty="0">
                <a:latin typeface="Calibri"/>
                <a:cs typeface="Calibri"/>
              </a:rPr>
              <a:t>100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spc="80" dirty="0">
                <a:latin typeface="Calibri"/>
                <a:cs typeface="Calibri"/>
              </a:rPr>
              <a:t>epochs</a:t>
            </a:r>
            <a:endParaRPr sz="1300">
              <a:latin typeface="Calibri"/>
              <a:cs typeface="Calibri"/>
            </a:endParaRPr>
          </a:p>
          <a:p>
            <a:pPr marL="307340" indent="-294640">
              <a:lnSpc>
                <a:spcPct val="100000"/>
              </a:lnSpc>
              <a:spcBef>
                <a:spcPts val="62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sz="1300" spc="55" dirty="0">
                <a:latin typeface="Calibri"/>
                <a:cs typeface="Calibri"/>
              </a:rPr>
              <a:t>Results: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0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spc="80" dirty="0">
                <a:latin typeface="Calibri"/>
                <a:cs typeface="Calibri"/>
              </a:rPr>
              <a:t>mAP50: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0.645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60" dirty="0">
                <a:latin typeface="Calibri"/>
                <a:cs typeface="Calibri"/>
              </a:rPr>
              <a:t>(mean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average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65" dirty="0">
                <a:latin typeface="Calibri"/>
                <a:cs typeface="Calibri"/>
              </a:rPr>
              <a:t>precision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85" dirty="0">
                <a:latin typeface="Calibri"/>
                <a:cs typeface="Calibri"/>
              </a:rPr>
              <a:t>at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spc="105" dirty="0">
                <a:latin typeface="Calibri"/>
                <a:cs typeface="Calibri"/>
              </a:rPr>
              <a:t>50%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IoU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50" dirty="0">
                <a:latin typeface="Calibri"/>
                <a:cs typeface="Calibri"/>
              </a:rPr>
              <a:t>threshold)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0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spc="100" dirty="0">
                <a:latin typeface="Calibri"/>
                <a:cs typeface="Calibri"/>
              </a:rPr>
              <a:t>mAP50-</a:t>
            </a:r>
            <a:r>
              <a:rPr sz="1300" dirty="0">
                <a:latin typeface="Calibri"/>
                <a:cs typeface="Calibri"/>
              </a:rPr>
              <a:t>95: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0.266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60" dirty="0">
                <a:latin typeface="Calibri"/>
                <a:cs typeface="Calibri"/>
              </a:rPr>
              <a:t>(mean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average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spc="65" dirty="0">
                <a:latin typeface="Calibri"/>
                <a:cs typeface="Calibri"/>
              </a:rPr>
              <a:t>precision </a:t>
            </a:r>
            <a:r>
              <a:rPr sz="1300" spc="85" dirty="0">
                <a:latin typeface="Calibri"/>
                <a:cs typeface="Calibri"/>
              </a:rPr>
              <a:t>at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55" dirty="0">
                <a:latin typeface="Calibri"/>
                <a:cs typeface="Calibri"/>
              </a:rPr>
              <a:t>multiple </a:t>
            </a:r>
            <a:r>
              <a:rPr sz="1300" dirty="0">
                <a:latin typeface="Calibri"/>
                <a:cs typeface="Calibri"/>
              </a:rPr>
              <a:t>IoU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75" dirty="0">
                <a:latin typeface="Calibri"/>
                <a:cs typeface="Calibri"/>
              </a:rPr>
              <a:t>thresholds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between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05" dirty="0">
                <a:latin typeface="Calibri"/>
                <a:cs typeface="Calibri"/>
              </a:rPr>
              <a:t>50%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75" dirty="0">
                <a:latin typeface="Calibri"/>
                <a:cs typeface="Calibri"/>
              </a:rPr>
              <a:t>and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55" dirty="0">
                <a:latin typeface="Calibri"/>
                <a:cs typeface="Calibri"/>
              </a:rPr>
              <a:t>95%)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65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spc="55" dirty="0">
                <a:latin typeface="Calibri"/>
                <a:cs typeface="Calibri"/>
              </a:rPr>
              <a:t>Precision: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0.794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65" dirty="0">
                <a:latin typeface="Calibri"/>
                <a:cs typeface="Calibri"/>
              </a:rPr>
              <a:t>(predicted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60" dirty="0">
                <a:latin typeface="Calibri"/>
                <a:cs typeface="Calibri"/>
              </a:rPr>
              <a:t>positive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85" dirty="0">
                <a:latin typeface="Calibri"/>
                <a:cs typeface="Calibri"/>
              </a:rPr>
              <a:t>instances</a:t>
            </a:r>
            <a:r>
              <a:rPr sz="1300" spc="55" dirty="0">
                <a:latin typeface="Calibri"/>
                <a:cs typeface="Calibri"/>
              </a:rPr>
              <a:t> were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60" dirty="0">
                <a:latin typeface="Calibri"/>
                <a:cs typeface="Calibri"/>
              </a:rPr>
              <a:t>actually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55" dirty="0">
                <a:latin typeface="Calibri"/>
                <a:cs typeface="Calibri"/>
              </a:rPr>
              <a:t>correct)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120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dirty="0">
                <a:latin typeface="Calibri"/>
                <a:cs typeface="Calibri"/>
              </a:rPr>
              <a:t>Recall: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0.525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spc="50" dirty="0">
                <a:latin typeface="Calibri"/>
                <a:cs typeface="Calibri"/>
              </a:rPr>
              <a:t>(how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80" dirty="0">
                <a:latin typeface="Calibri"/>
                <a:cs typeface="Calibri"/>
              </a:rPr>
              <a:t>many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95" dirty="0">
                <a:latin typeface="Calibri"/>
                <a:cs typeface="Calibri"/>
              </a:rPr>
              <a:t>of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80" dirty="0">
                <a:latin typeface="Calibri"/>
                <a:cs typeface="Calibri"/>
              </a:rPr>
              <a:t>the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true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60" dirty="0">
                <a:latin typeface="Calibri"/>
                <a:cs typeface="Calibri"/>
              </a:rPr>
              <a:t>positive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85" dirty="0">
                <a:latin typeface="Calibri"/>
                <a:cs typeface="Calibri"/>
              </a:rPr>
              <a:t>instances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60" dirty="0">
                <a:latin typeface="Calibri"/>
                <a:cs typeface="Calibri"/>
              </a:rPr>
              <a:t>were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correctly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55" dirty="0">
                <a:latin typeface="Calibri"/>
                <a:cs typeface="Calibri"/>
              </a:rPr>
              <a:t>predicted)</a:t>
            </a:r>
            <a:endParaRPr sz="1300">
              <a:latin typeface="Calibri"/>
              <a:cs typeface="Calibri"/>
            </a:endParaRPr>
          </a:p>
          <a:p>
            <a:pPr marL="307340" indent="-294640">
              <a:lnSpc>
                <a:spcPct val="100000"/>
              </a:lnSpc>
              <a:spcBef>
                <a:spcPts val="64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sz="1300" spc="55" dirty="0">
                <a:latin typeface="Calibri"/>
                <a:cs typeface="Calibri"/>
              </a:rPr>
              <a:t>Speed: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0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spc="75" dirty="0">
                <a:latin typeface="Calibri"/>
                <a:cs typeface="Calibri"/>
              </a:rPr>
              <a:t>Preprocess: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85" dirty="0">
                <a:latin typeface="Calibri"/>
                <a:cs typeface="Calibri"/>
              </a:rPr>
              <a:t>0.2ms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65" dirty="0">
                <a:latin typeface="Calibri"/>
                <a:cs typeface="Calibri"/>
              </a:rPr>
              <a:t>per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image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0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spc="55" dirty="0">
                <a:latin typeface="Calibri"/>
                <a:cs typeface="Calibri"/>
              </a:rPr>
              <a:t>Inference: </a:t>
            </a:r>
            <a:r>
              <a:rPr sz="1300" spc="85" dirty="0">
                <a:latin typeface="Calibri"/>
                <a:cs typeface="Calibri"/>
              </a:rPr>
              <a:t>10.4ms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65" dirty="0">
                <a:latin typeface="Calibri"/>
                <a:cs typeface="Calibri"/>
              </a:rPr>
              <a:t>per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image</a:t>
            </a:r>
            <a:endParaRPr sz="130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145"/>
              </a:spcBef>
              <a:buClr>
                <a:srgbClr val="76B900"/>
              </a:buClr>
              <a:buSzPct val="76923"/>
              <a:buFont typeface="Arial"/>
              <a:buChar char="•"/>
              <a:tabLst>
                <a:tab pos="759460" algn="l"/>
              </a:tabLst>
            </a:pPr>
            <a:r>
              <a:rPr sz="1300" spc="80" dirty="0">
                <a:latin typeface="Calibri"/>
                <a:cs typeface="Calibri"/>
              </a:rPr>
              <a:t>Postprocess: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spc="85" dirty="0">
                <a:latin typeface="Calibri"/>
                <a:cs typeface="Calibri"/>
              </a:rPr>
              <a:t>2.7ms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65" dirty="0">
                <a:latin typeface="Calibri"/>
                <a:cs typeface="Calibri"/>
              </a:rPr>
              <a:t>per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70" dirty="0">
                <a:latin typeface="Calibri"/>
                <a:cs typeface="Calibri"/>
              </a:rPr>
              <a:t>image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9350" y="4927564"/>
            <a:ext cx="4210270" cy="11643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5</a:t>
            </a:fld>
            <a:endParaRPr spc="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9151" y="1637507"/>
            <a:ext cx="1760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Implementation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3097" y="1825273"/>
            <a:ext cx="6212205" cy="22205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127250">
              <a:lnSpc>
                <a:spcPct val="100000"/>
              </a:lnSpc>
              <a:spcBef>
                <a:spcPts val="880"/>
              </a:spcBef>
            </a:pPr>
            <a:r>
              <a:rPr sz="1200" spc="75" dirty="0">
                <a:solidFill>
                  <a:srgbClr val="76B900"/>
                </a:solidFill>
                <a:latin typeface="Calibri"/>
                <a:cs typeface="Calibri"/>
              </a:rPr>
              <a:t>TennisCourtDetector</a:t>
            </a:r>
            <a:r>
              <a:rPr sz="1200" spc="5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76B900"/>
                </a:solidFill>
                <a:latin typeface="Calibri"/>
                <a:cs typeface="Calibri"/>
              </a:rPr>
              <a:t>and</a:t>
            </a:r>
            <a:r>
              <a:rPr sz="1200" spc="5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76B900"/>
                </a:solidFill>
                <a:latin typeface="Calibri"/>
                <a:cs typeface="Calibri"/>
              </a:rPr>
              <a:t>Court</a:t>
            </a:r>
            <a:r>
              <a:rPr sz="1200" spc="5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76B900"/>
                </a:solidFill>
                <a:latin typeface="Calibri"/>
                <a:cs typeface="Calibri"/>
              </a:rPr>
              <a:t>Keypoint</a:t>
            </a:r>
            <a:r>
              <a:rPr sz="1200" spc="55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76B900"/>
                </a:solidFill>
                <a:latin typeface="Calibri"/>
                <a:cs typeface="Calibri"/>
              </a:rPr>
              <a:t>Detection</a:t>
            </a:r>
            <a:endParaRPr sz="1200">
              <a:latin typeface="Calibri"/>
              <a:cs typeface="Calibri"/>
            </a:endParaRPr>
          </a:p>
          <a:p>
            <a:pPr marL="145415" indent="-132715">
              <a:lnSpc>
                <a:spcPct val="100000"/>
              </a:lnSpc>
              <a:spcBef>
                <a:spcPts val="1040"/>
              </a:spcBef>
              <a:buClr>
                <a:srgbClr val="76B900"/>
              </a:buClr>
              <a:buSzPct val="81250"/>
              <a:buChar char="•"/>
              <a:tabLst>
                <a:tab pos="145415" algn="l"/>
              </a:tabLst>
            </a:pPr>
            <a:r>
              <a:rPr sz="1600" spc="80" dirty="0">
                <a:latin typeface="Calibri"/>
                <a:cs typeface="Calibri"/>
              </a:rPr>
              <a:t>TennisCourtDetector:</a:t>
            </a:r>
            <a:endParaRPr sz="160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195"/>
              </a:spcBef>
              <a:buClr>
                <a:srgbClr val="76B900"/>
              </a:buClr>
              <a:buSzPct val="86666"/>
              <a:buChar char="•"/>
              <a:tabLst>
                <a:tab pos="597535" algn="l"/>
              </a:tabLst>
            </a:pPr>
            <a:r>
              <a:rPr sz="1500" spc="90" dirty="0">
                <a:latin typeface="Calibri"/>
                <a:cs typeface="Calibri"/>
              </a:rPr>
              <a:t>Deep</a:t>
            </a:r>
            <a:r>
              <a:rPr sz="1500" spc="35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learning</a:t>
            </a:r>
            <a:r>
              <a:rPr sz="1500" spc="35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model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to</a:t>
            </a:r>
            <a:r>
              <a:rPr sz="1500" spc="35" dirty="0">
                <a:latin typeface="Calibri"/>
                <a:cs typeface="Calibri"/>
              </a:rPr>
              <a:t> </a:t>
            </a:r>
            <a:r>
              <a:rPr sz="1500" spc="100" dirty="0">
                <a:latin typeface="Calibri"/>
                <a:cs typeface="Calibri"/>
              </a:rPr>
              <a:t>detect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125" dirty="0">
                <a:latin typeface="Calibri"/>
                <a:cs typeface="Calibri"/>
              </a:rPr>
              <a:t>14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keypoints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110" dirty="0">
                <a:latin typeface="Calibri"/>
                <a:cs typeface="Calibri"/>
              </a:rPr>
              <a:t>of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the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tennis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court.</a:t>
            </a:r>
            <a:endParaRPr sz="150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190"/>
              </a:spcBef>
              <a:buClr>
                <a:srgbClr val="76B900"/>
              </a:buClr>
              <a:buSzPct val="86666"/>
              <a:buChar char="•"/>
              <a:tabLst>
                <a:tab pos="597535" algn="l"/>
              </a:tabLst>
            </a:pPr>
            <a:r>
              <a:rPr sz="1500" spc="95" dirty="0">
                <a:latin typeface="Calibri"/>
                <a:cs typeface="Calibri"/>
              </a:rPr>
              <a:t>Keypoints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include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baselines,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service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lines,</a:t>
            </a:r>
            <a:r>
              <a:rPr sz="1500" spc="95" dirty="0">
                <a:latin typeface="Calibri"/>
                <a:cs typeface="Calibri"/>
              </a:rPr>
              <a:t> net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intersections,</a:t>
            </a:r>
            <a:r>
              <a:rPr sz="1500" spc="95" dirty="0">
                <a:latin typeface="Calibri"/>
                <a:cs typeface="Calibri"/>
              </a:rPr>
              <a:t> </a:t>
            </a:r>
            <a:r>
              <a:rPr sz="1500" spc="50" dirty="0">
                <a:latin typeface="Calibri"/>
                <a:cs typeface="Calibri"/>
              </a:rPr>
              <a:t>etc.</a:t>
            </a:r>
            <a:endParaRPr sz="150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195"/>
              </a:spcBef>
              <a:buClr>
                <a:srgbClr val="76B900"/>
              </a:buClr>
              <a:buSzPct val="86666"/>
              <a:buChar char="•"/>
              <a:tabLst>
                <a:tab pos="597535" algn="l"/>
              </a:tabLst>
            </a:pPr>
            <a:r>
              <a:rPr sz="1500" spc="75" dirty="0">
                <a:latin typeface="Calibri"/>
                <a:cs typeface="Calibri"/>
              </a:rPr>
              <a:t>Reference: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u="sng" spc="35" dirty="0">
                <a:solidFill>
                  <a:srgbClr val="76B900"/>
                </a:solidFill>
                <a:uFill>
                  <a:solidFill>
                    <a:srgbClr val="76B900"/>
                  </a:solidFill>
                </a:uFill>
                <a:latin typeface="Calibri"/>
                <a:cs typeface="Calibri"/>
              </a:rPr>
              <a:t>link</a:t>
            </a:r>
            <a:endParaRPr sz="1500">
              <a:latin typeface="Calibri"/>
              <a:cs typeface="Calibri"/>
            </a:endParaRPr>
          </a:p>
          <a:p>
            <a:pPr marL="145415" indent="-132715">
              <a:lnSpc>
                <a:spcPct val="100000"/>
              </a:lnSpc>
              <a:spcBef>
                <a:spcPts val="210"/>
              </a:spcBef>
              <a:buClr>
                <a:srgbClr val="76B900"/>
              </a:buClr>
              <a:buSzPct val="81250"/>
              <a:buChar char="•"/>
              <a:tabLst>
                <a:tab pos="145415" algn="l"/>
              </a:tabLst>
            </a:pPr>
            <a:r>
              <a:rPr sz="1600" spc="120" dirty="0">
                <a:latin typeface="Calibri"/>
                <a:cs typeface="Calibri"/>
              </a:rPr>
              <a:t>Post-</a:t>
            </a:r>
            <a:r>
              <a:rPr sz="1600" spc="90" dirty="0">
                <a:latin typeface="Calibri"/>
                <a:cs typeface="Calibri"/>
              </a:rPr>
              <a:t>Processing:</a:t>
            </a:r>
            <a:endParaRPr sz="160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170"/>
              </a:spcBef>
              <a:buClr>
                <a:srgbClr val="76B900"/>
              </a:buClr>
              <a:buSzPct val="86666"/>
              <a:buChar char="•"/>
              <a:tabLst>
                <a:tab pos="597535" algn="l"/>
              </a:tabLst>
            </a:pPr>
            <a:r>
              <a:rPr sz="1500" spc="85" dirty="0">
                <a:latin typeface="Calibri"/>
                <a:cs typeface="Calibri"/>
              </a:rPr>
              <a:t>Keypoint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refinement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using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classical</a:t>
            </a:r>
            <a:r>
              <a:rPr sz="1500" spc="80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methods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(line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50" dirty="0">
                <a:latin typeface="Calibri"/>
                <a:cs typeface="Calibri"/>
              </a:rPr>
              <a:t>detection).</a:t>
            </a:r>
            <a:endParaRPr sz="1500">
              <a:latin typeface="Calibri"/>
              <a:cs typeface="Calibri"/>
            </a:endParaRPr>
          </a:p>
          <a:p>
            <a:pPr marL="597535" lvl="1" indent="-132715">
              <a:lnSpc>
                <a:spcPct val="100000"/>
              </a:lnSpc>
              <a:spcBef>
                <a:spcPts val="219"/>
              </a:spcBef>
              <a:buClr>
                <a:srgbClr val="76B900"/>
              </a:buClr>
              <a:buSzPct val="86666"/>
              <a:buChar char="•"/>
              <a:tabLst>
                <a:tab pos="597535" algn="l"/>
              </a:tabLst>
            </a:pPr>
            <a:r>
              <a:rPr sz="1500" spc="95" dirty="0">
                <a:latin typeface="Calibri"/>
                <a:cs typeface="Calibri"/>
              </a:rPr>
              <a:t>Homography-</a:t>
            </a:r>
            <a:r>
              <a:rPr sz="1500" spc="100" dirty="0">
                <a:latin typeface="Calibri"/>
                <a:cs typeface="Calibri"/>
              </a:rPr>
              <a:t>based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correction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for</a:t>
            </a:r>
            <a:r>
              <a:rPr sz="1500" spc="55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geometric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accuracy.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4912" y="4193938"/>
            <a:ext cx="4023674" cy="21090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6</a:t>
            </a:fld>
            <a:endParaRPr spc="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pc="95" dirty="0"/>
              <a:t>Implementation</a:t>
            </a: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200" b="0" spc="65" dirty="0">
                <a:solidFill>
                  <a:srgbClr val="76B900"/>
                </a:solidFill>
                <a:latin typeface="Calibri"/>
                <a:cs typeface="Calibri"/>
              </a:rPr>
              <a:t>Training</a:t>
            </a:r>
            <a:r>
              <a:rPr sz="1200" b="0" spc="95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90" dirty="0">
                <a:solidFill>
                  <a:srgbClr val="76B900"/>
                </a:solidFill>
                <a:latin typeface="Calibri"/>
                <a:cs typeface="Calibri"/>
              </a:rPr>
              <a:t>ResNet50</a:t>
            </a:r>
            <a:r>
              <a:rPr sz="1200" b="0" spc="10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dirty="0">
                <a:solidFill>
                  <a:srgbClr val="76B900"/>
                </a:solidFill>
                <a:latin typeface="Calibri"/>
                <a:cs typeface="Calibri"/>
              </a:rPr>
              <a:t>Model</a:t>
            </a:r>
            <a:r>
              <a:rPr sz="1200" b="0" spc="100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75" dirty="0">
                <a:solidFill>
                  <a:srgbClr val="76B900"/>
                </a:solidFill>
                <a:latin typeface="Calibri"/>
                <a:cs typeface="Calibri"/>
              </a:rPr>
              <a:t>and</a:t>
            </a:r>
            <a:r>
              <a:rPr sz="1200" b="0" spc="95" dirty="0">
                <a:solidFill>
                  <a:srgbClr val="76B900"/>
                </a:solidFill>
                <a:latin typeface="Calibri"/>
                <a:cs typeface="Calibri"/>
              </a:rPr>
              <a:t> </a:t>
            </a:r>
            <a:r>
              <a:rPr sz="1200" b="0" spc="70" dirty="0">
                <a:solidFill>
                  <a:srgbClr val="76B900"/>
                </a:solidFill>
                <a:latin typeface="Calibri"/>
                <a:cs typeface="Calibri"/>
              </a:rPr>
              <a:t>Results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4906" y="2393445"/>
            <a:ext cx="4770120" cy="299783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sz="1300" spc="75" dirty="0">
                <a:latin typeface="Calibri"/>
                <a:cs typeface="Calibri"/>
              </a:rPr>
              <a:t>Tennis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85" dirty="0">
                <a:latin typeface="Calibri"/>
                <a:cs typeface="Calibri"/>
              </a:rPr>
              <a:t>Court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spc="95" dirty="0">
                <a:latin typeface="Calibri"/>
                <a:cs typeface="Calibri"/>
              </a:rPr>
              <a:t>Key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spc="75" dirty="0">
                <a:latin typeface="Calibri"/>
                <a:cs typeface="Calibri"/>
              </a:rPr>
              <a:t>Points</a:t>
            </a:r>
            <a:endParaRPr sz="1300" dirty="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20"/>
              </a:spcBef>
              <a:buClr>
                <a:srgbClr val="76B900"/>
              </a:buClr>
              <a:buSzPct val="83333"/>
              <a:buFont typeface="Arial"/>
              <a:buChar char="•"/>
              <a:tabLst>
                <a:tab pos="759460" algn="l"/>
              </a:tabLst>
            </a:pPr>
            <a:r>
              <a:rPr sz="1200" spc="100" dirty="0">
                <a:latin typeface="Calibri"/>
                <a:cs typeface="Calibri"/>
              </a:rPr>
              <a:t>14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key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points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for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80" dirty="0">
                <a:latin typeface="Calibri"/>
                <a:cs typeface="Calibri"/>
              </a:rPr>
              <a:t>detecting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tennis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court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50" dirty="0">
                <a:latin typeface="Calibri"/>
                <a:cs typeface="Calibri"/>
              </a:rPr>
              <a:t>boundaries</a:t>
            </a:r>
            <a:endParaRPr sz="1200" dirty="0">
              <a:latin typeface="Calibri"/>
              <a:cs typeface="Calibri"/>
            </a:endParaRPr>
          </a:p>
          <a:p>
            <a:pPr marL="307340" indent="-294640">
              <a:lnSpc>
                <a:spcPct val="100000"/>
              </a:lnSpc>
              <a:spcBef>
                <a:spcPts val="670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sz="1300" spc="65" dirty="0">
                <a:latin typeface="Calibri"/>
                <a:cs typeface="Calibri"/>
              </a:rPr>
              <a:t>Dataset:</a:t>
            </a:r>
            <a:endParaRPr sz="1300" dirty="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4"/>
              </a:spcBef>
              <a:buClr>
                <a:srgbClr val="76B900"/>
              </a:buClr>
              <a:buSzPct val="83333"/>
              <a:buFont typeface="Arial"/>
              <a:buChar char="•"/>
              <a:tabLst>
                <a:tab pos="759460" algn="l"/>
              </a:tabLst>
            </a:pPr>
            <a:r>
              <a:rPr sz="1200" spc="100" dirty="0">
                <a:latin typeface="Calibri"/>
                <a:cs typeface="Calibri"/>
              </a:rPr>
              <a:t>8841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85" dirty="0">
                <a:latin typeface="Calibri"/>
                <a:cs typeface="Calibri"/>
              </a:rPr>
              <a:t>images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u="heavy" spc="-195" dirty="0">
                <a:solidFill>
                  <a:srgbClr val="76B900"/>
                </a:solidFill>
                <a:uFill>
                  <a:solidFill>
                    <a:srgbClr val="76B900"/>
                  </a:solidFill>
                </a:uFill>
                <a:latin typeface="Calibri"/>
                <a:cs typeface="Calibri"/>
              </a:rPr>
              <a:t> </a:t>
            </a:r>
            <a:r>
              <a:rPr sz="1200" u="heavy" spc="-20" dirty="0">
                <a:solidFill>
                  <a:srgbClr val="76B900"/>
                </a:solidFill>
                <a:uFill>
                  <a:solidFill>
                    <a:srgbClr val="76B900"/>
                  </a:solidFill>
                </a:uFill>
                <a:latin typeface="Calibri"/>
                <a:cs typeface="Calibri"/>
              </a:rPr>
              <a:t>link</a:t>
            </a:r>
            <a:endParaRPr sz="1200" dirty="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165"/>
              </a:spcBef>
              <a:buClr>
                <a:srgbClr val="76B900"/>
              </a:buClr>
              <a:buSzPct val="83333"/>
              <a:buFont typeface="Arial"/>
              <a:buChar char="•"/>
              <a:tabLst>
                <a:tab pos="759460" algn="l"/>
              </a:tabLst>
            </a:pPr>
            <a:r>
              <a:rPr sz="1200" spc="100" dirty="0">
                <a:latin typeface="Calibri"/>
                <a:cs typeface="Calibri"/>
              </a:rPr>
              <a:t>75%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80" dirty="0">
                <a:latin typeface="Calibri"/>
                <a:cs typeface="Calibri"/>
              </a:rPr>
              <a:t>used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for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65" dirty="0">
                <a:latin typeface="Calibri"/>
                <a:cs typeface="Calibri"/>
              </a:rPr>
              <a:t>training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100" dirty="0">
                <a:latin typeface="Calibri"/>
                <a:cs typeface="Calibri"/>
              </a:rPr>
              <a:t>25%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80" dirty="0">
                <a:latin typeface="Calibri"/>
                <a:cs typeface="Calibri"/>
              </a:rPr>
              <a:t>used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for</a:t>
            </a:r>
            <a:r>
              <a:rPr sz="1200" spc="40" dirty="0">
                <a:latin typeface="Calibri"/>
                <a:cs typeface="Calibri"/>
              </a:rPr>
              <a:t> validation</a:t>
            </a:r>
            <a:endParaRPr sz="1200" dirty="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65"/>
              </a:spcBef>
              <a:buClr>
                <a:srgbClr val="76B900"/>
              </a:buClr>
              <a:buSzPct val="83333"/>
              <a:buFont typeface="Arial"/>
              <a:buChar char="•"/>
              <a:tabLst>
                <a:tab pos="759460" algn="l"/>
              </a:tabLst>
            </a:pPr>
            <a:r>
              <a:rPr sz="1200" spc="80" dirty="0">
                <a:latin typeface="Calibri"/>
                <a:cs typeface="Calibri"/>
              </a:rPr>
              <a:t>Image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resolution: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spc="100" dirty="0">
                <a:latin typeface="Calibri"/>
                <a:cs typeface="Calibri"/>
              </a:rPr>
              <a:t>1280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spc="90" dirty="0">
                <a:latin typeface="Calibri"/>
                <a:cs typeface="Calibri"/>
              </a:rPr>
              <a:t>x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65" dirty="0">
                <a:latin typeface="Calibri"/>
                <a:cs typeface="Calibri"/>
              </a:rPr>
              <a:t>720, resized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75" dirty="0">
                <a:latin typeface="Calibri"/>
                <a:cs typeface="Calibri"/>
              </a:rPr>
              <a:t>to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100" dirty="0">
                <a:latin typeface="Calibri"/>
                <a:cs typeface="Calibri"/>
              </a:rPr>
              <a:t>244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spc="90" dirty="0">
                <a:latin typeface="Calibri"/>
                <a:cs typeface="Calibri"/>
              </a:rPr>
              <a:t>x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100" dirty="0">
                <a:latin typeface="Calibri"/>
                <a:cs typeface="Calibri"/>
              </a:rPr>
              <a:t>244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spc="50" dirty="0">
                <a:latin typeface="Calibri"/>
                <a:cs typeface="Calibri"/>
              </a:rPr>
              <a:t>pixels</a:t>
            </a:r>
            <a:endParaRPr sz="1200" dirty="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65"/>
              </a:spcBef>
              <a:buClr>
                <a:srgbClr val="76B900"/>
              </a:buClr>
              <a:buSzPct val="83333"/>
              <a:buFont typeface="Arial"/>
              <a:buChar char="•"/>
              <a:tabLst>
                <a:tab pos="759460" algn="l"/>
              </a:tabLst>
            </a:pPr>
            <a:r>
              <a:rPr sz="1200" spc="45" dirty="0">
                <a:latin typeface="Calibri"/>
                <a:cs typeface="Calibri"/>
              </a:rPr>
              <a:t>Normalization</a:t>
            </a:r>
            <a:endParaRPr sz="1200" dirty="0">
              <a:latin typeface="Calibri"/>
              <a:cs typeface="Calibri"/>
            </a:endParaRPr>
          </a:p>
          <a:p>
            <a:pPr marL="307340" indent="-294640">
              <a:lnSpc>
                <a:spcPct val="100000"/>
              </a:lnSpc>
              <a:spcBef>
                <a:spcPts val="54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sz="1300" spc="90" dirty="0">
                <a:latin typeface="Calibri"/>
                <a:cs typeface="Calibri"/>
              </a:rPr>
              <a:t>ResNet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60" dirty="0">
                <a:latin typeface="Calibri"/>
                <a:cs typeface="Calibri"/>
              </a:rPr>
              <a:t>Backbone:</a:t>
            </a:r>
            <a:endParaRPr sz="1300" dirty="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5"/>
              </a:spcBef>
              <a:buClr>
                <a:srgbClr val="76B900"/>
              </a:buClr>
              <a:buSzPct val="83333"/>
              <a:buFont typeface="Arial"/>
              <a:buChar char="•"/>
              <a:tabLst>
                <a:tab pos="759460" algn="l"/>
              </a:tabLst>
            </a:pPr>
            <a:r>
              <a:rPr sz="1200" spc="75" dirty="0">
                <a:latin typeface="Calibri"/>
                <a:cs typeface="Calibri"/>
              </a:rPr>
              <a:t>Used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for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feature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extraction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75" dirty="0">
                <a:latin typeface="Calibri"/>
                <a:cs typeface="Calibri"/>
              </a:rPr>
              <a:t>image</a:t>
            </a:r>
            <a:r>
              <a:rPr sz="1200" spc="60" dirty="0">
                <a:latin typeface="Calibri"/>
                <a:cs typeface="Calibri"/>
              </a:rPr>
              <a:t> classification</a:t>
            </a:r>
            <a:endParaRPr sz="1200" dirty="0">
              <a:latin typeface="Calibri"/>
              <a:cs typeface="Calibri"/>
            </a:endParaRPr>
          </a:p>
          <a:p>
            <a:pPr marL="307340" indent="-294640">
              <a:lnSpc>
                <a:spcPct val="100000"/>
              </a:lnSpc>
              <a:spcBef>
                <a:spcPts val="670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sz="1300" spc="60" dirty="0">
                <a:latin typeface="Calibri"/>
                <a:cs typeface="Calibri"/>
              </a:rPr>
              <a:t>Fine-</a:t>
            </a:r>
            <a:r>
              <a:rPr sz="1300" spc="45" dirty="0">
                <a:latin typeface="Calibri"/>
                <a:cs typeface="Calibri"/>
              </a:rPr>
              <a:t>tuning:</a:t>
            </a:r>
            <a:endParaRPr sz="1300" dirty="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44"/>
              </a:spcBef>
              <a:buClr>
                <a:srgbClr val="76B900"/>
              </a:buClr>
              <a:buSzPct val="83333"/>
              <a:buFont typeface="Arial"/>
              <a:buChar char="•"/>
              <a:tabLst>
                <a:tab pos="759460" algn="l"/>
              </a:tabLst>
            </a:pPr>
            <a:r>
              <a:rPr sz="1200" spc="60" dirty="0">
                <a:latin typeface="Calibri"/>
                <a:cs typeface="Calibri"/>
              </a:rPr>
              <a:t>Fine-</a:t>
            </a:r>
            <a:r>
              <a:rPr sz="1200" spc="70" dirty="0">
                <a:latin typeface="Calibri"/>
                <a:cs typeface="Calibri"/>
              </a:rPr>
              <a:t>tune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80" dirty="0">
                <a:latin typeface="Calibri"/>
                <a:cs typeface="Calibri"/>
              </a:rPr>
              <a:t>ResNet-</a:t>
            </a:r>
            <a:r>
              <a:rPr sz="1200" spc="100" dirty="0">
                <a:latin typeface="Calibri"/>
                <a:cs typeface="Calibri"/>
              </a:rPr>
              <a:t>50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for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100" dirty="0">
                <a:latin typeface="Calibri"/>
                <a:cs typeface="Calibri"/>
              </a:rPr>
              <a:t>50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epochs</a:t>
            </a:r>
            <a:endParaRPr sz="1200" dirty="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260"/>
              </a:spcBef>
              <a:buClr>
                <a:srgbClr val="76B900"/>
              </a:buClr>
              <a:buSzPct val="83333"/>
              <a:buFont typeface="Arial"/>
              <a:buChar char="•"/>
              <a:tabLst>
                <a:tab pos="759460" algn="l"/>
              </a:tabLst>
            </a:pPr>
            <a:r>
              <a:rPr sz="1200" spc="105" dirty="0">
                <a:latin typeface="Calibri"/>
                <a:cs typeface="Calibri"/>
              </a:rPr>
              <a:t>As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60" dirty="0">
                <a:latin typeface="Calibri"/>
                <a:cs typeface="Calibri"/>
              </a:rPr>
              <a:t>iterations</a:t>
            </a:r>
            <a:r>
              <a:rPr sz="1200" spc="50" dirty="0">
                <a:latin typeface="Calibri"/>
                <a:cs typeface="Calibri"/>
              </a:rPr>
              <a:t> increase,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75" dirty="0">
                <a:latin typeface="Calibri"/>
                <a:cs typeface="Calibri"/>
              </a:rPr>
              <a:t>the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loss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65" dirty="0">
                <a:latin typeface="Calibri"/>
                <a:cs typeface="Calibri"/>
              </a:rPr>
              <a:t>decreases</a:t>
            </a:r>
            <a:endParaRPr sz="1200" dirty="0">
              <a:latin typeface="Calibri"/>
              <a:cs typeface="Calibri"/>
            </a:endParaRPr>
          </a:p>
          <a:p>
            <a:pPr marL="759460" lvl="1" indent="-288925">
              <a:lnSpc>
                <a:spcPct val="100000"/>
              </a:lnSpc>
              <a:spcBef>
                <a:spcPts val="170"/>
              </a:spcBef>
              <a:buClr>
                <a:srgbClr val="76B900"/>
              </a:buClr>
              <a:buSzPct val="83333"/>
              <a:buFont typeface="Arial"/>
              <a:buChar char="•"/>
              <a:tabLst>
                <a:tab pos="759460" algn="l"/>
              </a:tabLst>
            </a:pPr>
            <a:r>
              <a:rPr sz="1200" spc="90" dirty="0">
                <a:latin typeface="Calibri"/>
                <a:cs typeface="Calibri"/>
              </a:rPr>
              <a:t>Save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75" dirty="0">
                <a:latin typeface="Calibri"/>
                <a:cs typeface="Calibri"/>
              </a:rPr>
              <a:t>the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55" dirty="0">
                <a:latin typeface="Calibri"/>
                <a:cs typeface="Calibri"/>
              </a:rPr>
              <a:t>model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60" dirty="0">
                <a:latin typeface="Calibri"/>
                <a:cs typeface="Calibri"/>
              </a:rPr>
              <a:t>.pth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80" dirty="0">
                <a:latin typeface="Calibri"/>
                <a:cs typeface="Calibri"/>
              </a:rPr>
              <a:t>format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70" dirty="0">
                <a:latin typeface="Calibri"/>
                <a:cs typeface="Calibri"/>
              </a:rPr>
              <a:t>for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75" dirty="0">
                <a:latin typeface="Calibri"/>
                <a:cs typeface="Calibri"/>
              </a:rPr>
              <a:t>further</a:t>
            </a:r>
            <a:r>
              <a:rPr sz="1200" spc="55" dirty="0">
                <a:latin typeface="Calibri"/>
                <a:cs typeface="Calibri"/>
              </a:rPr>
              <a:t> use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3323" y="2357932"/>
            <a:ext cx="3747076" cy="39595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7</a:t>
            </a:fld>
            <a:endParaRPr spc="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E15B5-8C54-8190-A521-021E7FA8B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F3F1CF6-5D84-9F36-7E76-7CCDFC9D7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4994" y="1619590"/>
            <a:ext cx="3088411" cy="50526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pc="95" dirty="0"/>
              <a:t>Implementation</a:t>
            </a: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n-US" sz="1200" b="0" spc="65" dirty="0">
                <a:solidFill>
                  <a:srgbClr val="76B900"/>
                </a:solidFill>
                <a:latin typeface="Calibri"/>
                <a:cs typeface="Calibri"/>
              </a:rPr>
              <a:t>Attributes for Trajectory Prediction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0258D79-B653-0272-2F68-805E67B91F98}"/>
              </a:ext>
            </a:extLst>
          </p:cNvPr>
          <p:cNvSpPr txBox="1"/>
          <p:nvPr/>
        </p:nvSpPr>
        <p:spPr>
          <a:xfrm>
            <a:off x="984906" y="2393444"/>
            <a:ext cx="8235294" cy="16895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Convert </a:t>
            </a:r>
            <a:r>
              <a:rPr lang="en-US" sz="1300" b="1" spc="75" dirty="0">
                <a:latin typeface="Calibri"/>
                <a:cs typeface="Calibri"/>
              </a:rPr>
              <a:t>Video Frames </a:t>
            </a:r>
            <a:r>
              <a:rPr lang="en-US" sz="1300" spc="75" dirty="0">
                <a:latin typeface="Calibri"/>
                <a:cs typeface="Calibri"/>
              </a:rPr>
              <a:t>into </a:t>
            </a:r>
            <a:r>
              <a:rPr lang="en-US" sz="1300" b="1" spc="75" dirty="0">
                <a:latin typeface="Calibri"/>
                <a:cs typeface="Calibri"/>
              </a:rPr>
              <a:t>Bounding Boxes Positions</a:t>
            </a:r>
            <a:r>
              <a:rPr lang="en-US" sz="1300" spc="75" dirty="0">
                <a:latin typeface="Calibri"/>
                <a:cs typeface="Calibri"/>
              </a:rPr>
              <a:t>: </a:t>
            </a:r>
            <a:r>
              <a:rPr lang="en-US" sz="1300" b="1" spc="75" dirty="0" err="1">
                <a:latin typeface="Calibri"/>
                <a:cs typeface="Calibri"/>
              </a:rPr>
              <a:t>DeepSort</a:t>
            </a:r>
            <a:r>
              <a:rPr lang="en-US" sz="1300" b="1" spc="75" dirty="0">
                <a:latin typeface="Calibri"/>
                <a:cs typeface="Calibri"/>
              </a:rPr>
              <a:t> (Deep Online And Real Time Tracking)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Object Detector (external): </a:t>
            </a:r>
            <a:r>
              <a:rPr lang="en-US" sz="1300" spc="75" dirty="0">
                <a:latin typeface="Calibri"/>
                <a:cs typeface="Calibri"/>
              </a:rPr>
              <a:t>Feeds bounding boxes into </a:t>
            </a:r>
            <a:r>
              <a:rPr lang="en-US" sz="1300" spc="75" dirty="0" err="1">
                <a:latin typeface="Calibri"/>
                <a:cs typeface="Calibri"/>
              </a:rPr>
              <a:t>DeepSORT</a:t>
            </a:r>
            <a:r>
              <a:rPr lang="en-US" sz="1300" spc="75" dirty="0">
                <a:latin typeface="Calibri"/>
                <a:cs typeface="Calibri"/>
              </a:rPr>
              <a:t> (YOLO).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Kalman Filter</a:t>
            </a:r>
            <a:r>
              <a:rPr lang="en-US" sz="1300" spc="75" dirty="0">
                <a:latin typeface="Calibri"/>
                <a:cs typeface="Calibri"/>
              </a:rPr>
              <a:t>: Predicts motion and future positions of objects.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Appearance Feature Extractor</a:t>
            </a:r>
            <a:r>
              <a:rPr lang="en-US" sz="1300" spc="75" dirty="0">
                <a:latin typeface="Calibri"/>
                <a:cs typeface="Calibri"/>
              </a:rPr>
              <a:t>: CNN generates a 128-D feature vector for each detection.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Hungarian Algorithm</a:t>
            </a:r>
            <a:r>
              <a:rPr lang="en-US" sz="1300" spc="75" dirty="0">
                <a:latin typeface="Calibri"/>
                <a:cs typeface="Calibri"/>
              </a:rPr>
              <a:t>: Matches detections to existing tracks using motion + appearance.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Track Management</a:t>
            </a:r>
            <a:r>
              <a:rPr lang="en-US" sz="1300" spc="75" dirty="0">
                <a:latin typeface="Calibri"/>
                <a:cs typeface="Calibri"/>
              </a:rPr>
              <a:t>: Initializes, updates, and removes object tracks over time.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 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C447C3B-48A6-172C-26D9-8377E64FA6B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8</a:t>
            </a:fld>
            <a:endParaRPr spc="5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84DA3375-7585-F90E-C5D8-834A52A4A8C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B0FF5F66-AC1E-5583-DEB0-F2EAB8482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9" y="3886200"/>
            <a:ext cx="5132052" cy="2715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80558-0EC9-5906-6D69-85776D111541}"/>
              </a:ext>
            </a:extLst>
          </p:cNvPr>
          <p:cNvSpPr txBox="1"/>
          <p:nvPr/>
        </p:nvSpPr>
        <p:spPr>
          <a:xfrm>
            <a:off x="8229932" y="6821256"/>
            <a:ext cx="456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2700">
              <a:lnSpc>
                <a:spcPct val="100000"/>
              </a:lnSpc>
              <a:spcBef>
                <a:spcPts val="100"/>
              </a:spcBef>
              <a:defRPr sz="1400" u="heavy" spc="-20">
                <a:solidFill>
                  <a:srgbClr val="76B900"/>
                </a:solidFill>
                <a:uFill>
                  <a:solidFill>
                    <a:srgbClr val="76B900"/>
                  </a:solidFill>
                </a:u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92D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307508-281B-CA2E-A705-1C1CDFBC86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05" y="3991080"/>
            <a:ext cx="3101842" cy="262108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81DF5-A00D-4F67-3ADA-4E5A32FFFEDD}"/>
              </a:ext>
            </a:extLst>
          </p:cNvPr>
          <p:cNvCxnSpPr>
            <a:cxnSpLocks/>
          </p:cNvCxnSpPr>
          <p:nvPr/>
        </p:nvCxnSpPr>
        <p:spPr>
          <a:xfrm>
            <a:off x="5796551" y="5410200"/>
            <a:ext cx="76200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08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49F45-0CB0-2FCF-6235-ACB2EDC7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0B12B14-700C-A7F2-C9F4-DD8C718C1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4994" y="1619590"/>
            <a:ext cx="3088411" cy="50526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pc="95" dirty="0"/>
              <a:t>Implementation</a:t>
            </a: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n-US" sz="1200" b="0" spc="65" dirty="0">
                <a:solidFill>
                  <a:srgbClr val="76B900"/>
                </a:solidFill>
                <a:latin typeface="Calibri"/>
                <a:cs typeface="Calibri"/>
              </a:rPr>
              <a:t>Attributes for Trajectory Prediction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646B918-C861-A4DE-7C89-62461767D3BF}"/>
              </a:ext>
            </a:extLst>
          </p:cNvPr>
          <p:cNvSpPr txBox="1"/>
          <p:nvPr/>
        </p:nvSpPr>
        <p:spPr>
          <a:xfrm>
            <a:off x="984906" y="2393444"/>
            <a:ext cx="8082894" cy="1158651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tabLst>
                <a:tab pos="307340" algn="l"/>
              </a:tabLst>
            </a:pPr>
            <a:r>
              <a:rPr lang="en-US" sz="1300" spc="75" dirty="0">
                <a:latin typeface="Calibri"/>
                <a:cs typeface="Calibri"/>
              </a:rPr>
              <a:t>Convert </a:t>
            </a:r>
            <a:r>
              <a:rPr lang="en-US" sz="1300" b="1" spc="75" dirty="0">
                <a:latin typeface="Calibri"/>
                <a:cs typeface="Calibri"/>
              </a:rPr>
              <a:t>Bounding Boxes Position </a:t>
            </a:r>
            <a:r>
              <a:rPr lang="en-US" sz="1300" spc="75" dirty="0">
                <a:latin typeface="Calibri"/>
                <a:cs typeface="Calibri"/>
              </a:rPr>
              <a:t>into </a:t>
            </a:r>
            <a:r>
              <a:rPr lang="en-US" sz="1300" b="1" spc="75" dirty="0">
                <a:latin typeface="Calibri"/>
                <a:cs typeface="Calibri"/>
              </a:rPr>
              <a:t>Time Series Spatial Features</a:t>
            </a:r>
            <a:r>
              <a:rPr lang="en-US" sz="1300" spc="75" dirty="0">
                <a:latin typeface="Calibri"/>
                <a:cs typeface="Calibri"/>
              </a:rPr>
              <a:t>: </a:t>
            </a:r>
            <a:r>
              <a:rPr lang="en-US" sz="1300" b="1" spc="75" dirty="0">
                <a:latin typeface="Calibri"/>
                <a:cs typeface="Calibri"/>
              </a:rPr>
              <a:t>Customized APIs</a:t>
            </a:r>
          </a:p>
          <a:p>
            <a:pPr marL="307340" lvl="1" indent="-294640"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Player Position Coordinates: </a:t>
            </a:r>
            <a:r>
              <a:rPr lang="en-US" sz="1300" spc="75" dirty="0">
                <a:latin typeface="Calibri"/>
                <a:cs typeface="Calibri"/>
              </a:rPr>
              <a:t>𝑥𝑡 , 𝑦𝑡 — 2D court coordinates at each timestamp. 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Velocity Vector: </a:t>
            </a:r>
            <a:r>
              <a:rPr lang="en-US" sz="1300" spc="75" dirty="0">
                <a:latin typeface="Calibri"/>
                <a:cs typeface="Calibri"/>
              </a:rPr>
              <a:t>𝑣𝑥 , 𝑣𝑦 — change in position over time, indicating speed and direction. </a:t>
            </a:r>
          </a:p>
          <a:p>
            <a:pPr marL="307340" indent="-294640">
              <a:lnSpc>
                <a:spcPct val="100000"/>
              </a:lnSpc>
              <a:spcBef>
                <a:spcPts val="335"/>
              </a:spcBef>
              <a:buClr>
                <a:srgbClr val="76B900"/>
              </a:buClr>
              <a:buSzPct val="84615"/>
              <a:buFont typeface="Arial"/>
              <a:buChar char="•"/>
              <a:tabLst>
                <a:tab pos="307340" algn="l"/>
              </a:tabLst>
            </a:pPr>
            <a:r>
              <a:rPr lang="en-US" sz="1300" b="1" spc="75" dirty="0">
                <a:latin typeface="Calibri"/>
                <a:cs typeface="Calibri"/>
              </a:rPr>
              <a:t>Acceleration Vector: </a:t>
            </a:r>
            <a:r>
              <a:rPr lang="en-US" sz="1300" spc="75" dirty="0">
                <a:latin typeface="Calibri"/>
                <a:cs typeface="Calibri"/>
              </a:rPr>
              <a:t>𝑎𝑥 , 𝑎𝑦​ — change in velocity, capturing sudden starts/stops or direction changes. 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D1ACCB2-531B-01D5-2464-4052B719423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5" dirty="0"/>
              <a:t>9</a:t>
            </a:fld>
            <a:endParaRPr spc="5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CA073D4-F265-7E17-D6E1-9B916EB982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6556" y="5880784"/>
            <a:ext cx="471727" cy="422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CB119-C2F9-D108-55FD-FFE7477C357E}"/>
              </a:ext>
            </a:extLst>
          </p:cNvPr>
          <p:cNvSpPr txBox="1"/>
          <p:nvPr/>
        </p:nvSpPr>
        <p:spPr>
          <a:xfrm>
            <a:off x="8229932" y="6821256"/>
            <a:ext cx="456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2700">
              <a:lnSpc>
                <a:spcPct val="100000"/>
              </a:lnSpc>
              <a:spcBef>
                <a:spcPts val="100"/>
              </a:spcBef>
              <a:defRPr sz="1400" u="heavy" spc="-20">
                <a:solidFill>
                  <a:srgbClr val="76B900"/>
                </a:solidFill>
                <a:uFill>
                  <a:solidFill>
                    <a:srgbClr val="76B900"/>
                  </a:solidFill>
                </a:u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5568CFD-556F-FD81-2A8A-ECE98256D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01" y="3731221"/>
            <a:ext cx="1668166" cy="3414835"/>
          </a:xfrm>
          <a:prstGeom prst="rect">
            <a:avLst/>
          </a:prstGeom>
        </p:spPr>
      </p:pic>
      <p:pic>
        <p:nvPicPr>
          <p:cNvPr id="11" name="Picture 10" descr="A tennis court with people playing tennis&#10;&#10;AI-generated content may be incorrect.">
            <a:extLst>
              <a:ext uri="{FF2B5EF4-FFF2-40B4-BE49-F238E27FC236}">
                <a16:creationId xmlns:a16="http://schemas.microsoft.com/office/drawing/2014/main" id="{9F970A93-1C96-4E56-70E4-7B8DA1678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06" y="3774048"/>
            <a:ext cx="3767247" cy="2194680"/>
          </a:xfrm>
          <a:prstGeom prst="rect">
            <a:avLst/>
          </a:prstGeom>
        </p:spPr>
      </p:pic>
      <p:pic>
        <p:nvPicPr>
          <p:cNvPr id="13" name="Picture 12" descr="A tennis court with people playing tennis&#10;&#10;AI-generated content may be incorrect.">
            <a:extLst>
              <a:ext uri="{FF2B5EF4-FFF2-40B4-BE49-F238E27FC236}">
                <a16:creationId xmlns:a16="http://schemas.microsoft.com/office/drawing/2014/main" id="{3CDDEEB7-7FE8-5B0C-17D5-0BB2FAFB2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43" y="4422618"/>
            <a:ext cx="3424811" cy="1910049"/>
          </a:xfrm>
          <a:prstGeom prst="rect">
            <a:avLst/>
          </a:prstGeom>
        </p:spPr>
      </p:pic>
      <p:pic>
        <p:nvPicPr>
          <p:cNvPr id="15" name="Picture 14" descr="A tennis court with people in the background&#10;&#10;AI-generated content may be incorrect.">
            <a:extLst>
              <a:ext uri="{FF2B5EF4-FFF2-40B4-BE49-F238E27FC236}">
                <a16:creationId xmlns:a16="http://schemas.microsoft.com/office/drawing/2014/main" id="{8E4FE9EA-1698-CD68-63F0-54DBDA9EFD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8" y="5090228"/>
            <a:ext cx="3541164" cy="204494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F6DA38-B5D7-8D44-524E-D70C17BB33F2}"/>
              </a:ext>
            </a:extLst>
          </p:cNvPr>
          <p:cNvCxnSpPr/>
          <p:nvPr/>
        </p:nvCxnSpPr>
        <p:spPr>
          <a:xfrm>
            <a:off x="5791200" y="5410200"/>
            <a:ext cx="858405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709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ujia Qin - presentation copy [Autosaved]" id="{AEBF76D5-C19E-284E-A78C-7AE02E901BBE}" vid="{76AA3DFE-4E13-9346-99B1-E8CB52C2D1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</TotalTime>
  <Words>1217</Words>
  <Application>Microsoft Macintosh PowerPoint</Application>
  <PresentationFormat>Custom</PresentationFormat>
  <Paragraphs>142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Times New Roman</vt:lpstr>
      <vt:lpstr>Office Theme</vt:lpstr>
      <vt:lpstr>  Object Detection  &amp; Tennis Player Trajectory Prediction</vt:lpstr>
      <vt:lpstr>Solution Architecture Tennis Player and Balls Detection          Trajectory Prediction</vt:lpstr>
      <vt:lpstr>Overview of the System Tennis Player and Balls Detection</vt:lpstr>
      <vt:lpstr>Implementation YOLO for Object Detection</vt:lpstr>
      <vt:lpstr>Implementation Training YOLOV5 and Results</vt:lpstr>
      <vt:lpstr>Implementation</vt:lpstr>
      <vt:lpstr>Implementation Training ResNet50 Model and Results</vt:lpstr>
      <vt:lpstr>Implementation Attributes for Trajectory Prediction</vt:lpstr>
      <vt:lpstr>Implementation Attributes for Trajectory Prediction</vt:lpstr>
      <vt:lpstr>Implementation Customized Model for Trajectory Prediction</vt:lpstr>
      <vt:lpstr>Implementation Evaluation (100 ms, 10fps)</vt:lpstr>
      <vt:lpstr>Implementation Evaluation (200 ms, 10fps)</vt:lpstr>
      <vt:lpstr>Conclusion Future Direction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Xujia Qin - Presentation</dc:title>
  <dc:creator>Cathy Qin</dc:creator>
  <cp:lastModifiedBy>Xujia Qin</cp:lastModifiedBy>
  <cp:revision>15</cp:revision>
  <dcterms:created xsi:type="dcterms:W3CDTF">2025-05-31T03:01:10Z</dcterms:created>
  <dcterms:modified xsi:type="dcterms:W3CDTF">2025-06-24T06:43:25Z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2025-04-23T00:00:00Z</vt:filetime>
  </property>
  <property fmtid="{D5CDD505-2E9C-101B-9397-08002B2CF9AE}" pid="3" name="Creator">
    <vt:lpwstr>PowerPoint</vt:lpwstr>
  </property>
  <property fmtid="{D5CDD505-2E9C-101B-9397-08002B2CF9AE}" pid="4" name="LastSaved">
    <vt:filetime>2025-05-31T00:00:00Z</vt:filetime>
  </property>
  <property fmtid="{D5CDD505-2E9C-101B-9397-08002B2CF9AE}" pid="5" name="Producer">
    <vt:lpwstr>macOS Version 15.3.1 (Build 24D70) Quartz PDFContext</vt:lpwstr>
  </property>
</Properties>
</file>